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notesMasterIdLst>
    <p:notesMasterId r:id="rId18"/>
  </p:notesMasterIdLst>
  <p:sldIdLst>
    <p:sldId id="370" r:id="rId2"/>
    <p:sldId id="435" r:id="rId3"/>
    <p:sldId id="438" r:id="rId4"/>
    <p:sldId id="437" r:id="rId5"/>
    <p:sldId id="380" r:id="rId6"/>
    <p:sldId id="420" r:id="rId7"/>
    <p:sldId id="433" r:id="rId8"/>
    <p:sldId id="423" r:id="rId9"/>
    <p:sldId id="432" r:id="rId10"/>
    <p:sldId id="402" r:id="rId11"/>
    <p:sldId id="434" r:id="rId12"/>
    <p:sldId id="429" r:id="rId13"/>
    <p:sldId id="431" r:id="rId14"/>
    <p:sldId id="426" r:id="rId15"/>
    <p:sldId id="436" r:id="rId16"/>
    <p:sldId id="42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5D859B-EAF8-33D2-0CFB-75448D4903BE}" name="Pyle, Laura L" initials="LP" userId="S::laura.pyle@cuanschutz.edu::653bc08b-ac9e-4535-b674-41a6ac9a9548" providerId="AD"/>
  <p188:author id="{E7D0FBFF-F796-A01F-B034-8D2DCB026E94}" name="pettermb" initials="p" userId="S::pettermb@uw.edu::4eb1ce04-95f9-4ec4-a78a-a6eb478bb370"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977"/>
    <p:restoredTop sz="96296"/>
  </p:normalViewPr>
  <p:slideViewPr>
    <p:cSldViewPr snapToGrid="0">
      <p:cViewPr>
        <p:scale>
          <a:sx n="108" d="100"/>
          <a:sy n="108" d="100"/>
        </p:scale>
        <p:origin x="1904" y="13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8E3972-DF09-4641-A3FD-CF14FC562FB1}" type="datetimeFigureOut">
              <a:rPr lang="en-US" smtClean="0"/>
              <a:t>11/30/25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79F1CD-5F4B-3740-9BA5-3A71D5B6BAE2}" type="slidenum">
              <a:rPr lang="en-US" smtClean="0"/>
              <a:t>‹#›</a:t>
            </a:fld>
            <a:endParaRPr lang="en-US"/>
          </a:p>
        </p:txBody>
      </p:sp>
    </p:spTree>
    <p:extLst>
      <p:ext uri="{BB962C8B-B14F-4D97-AF65-F5344CB8AC3E}">
        <p14:creationId xmlns:p14="http://schemas.microsoft.com/office/powerpoint/2010/main" val="2635057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A39F632-0407-4C0A-BE8F-CDAC807460C6}" type="slidenum">
              <a:rPr lang="en-US" smtClean="0"/>
              <a:t>1</a:t>
            </a:fld>
            <a:endParaRPr lang="en-US" dirty="0"/>
          </a:p>
        </p:txBody>
      </p:sp>
    </p:spTree>
    <p:extLst>
      <p:ext uri="{BB962C8B-B14F-4D97-AF65-F5344CB8AC3E}">
        <p14:creationId xmlns:p14="http://schemas.microsoft.com/office/powerpoint/2010/main" val="2774873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96DCE-D6CD-E530-4CD6-AC88B089AE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7DB308-A18C-6415-0187-2422DDC455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2F6660-82E3-A67E-3C92-2C6DDBB278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BEST PRACTICES &amp; ACCESSBILITY STANDARDS: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Click on the picture icon to insert new image.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To add a new slide, go to Insert in the navigation bar &gt; New Slide and click the drop-down arrow to choose from different slide layouts and designs.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For body text keep font size at 18pts or larger. For headers keep font size at 24pts or larger.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For any new image or icon you add please add a description in the alt text. Right click image &gt; click on View Alt Text &gt; type in image description</a:t>
            </a:r>
          </a:p>
          <a:p>
            <a:endParaRPr lang="en-US" dirty="0"/>
          </a:p>
        </p:txBody>
      </p:sp>
      <p:sp>
        <p:nvSpPr>
          <p:cNvPr id="4" name="Slide Number Placeholder 3">
            <a:extLst>
              <a:ext uri="{FF2B5EF4-FFF2-40B4-BE49-F238E27FC236}">
                <a16:creationId xmlns:a16="http://schemas.microsoft.com/office/drawing/2014/main" id="{15CAE481-3D56-7B23-CCFF-2FB5E69A00B9}"/>
              </a:ext>
            </a:extLst>
          </p:cNvPr>
          <p:cNvSpPr>
            <a:spLocks noGrp="1"/>
          </p:cNvSpPr>
          <p:nvPr>
            <p:ph type="sldNum" sz="quarter" idx="5"/>
          </p:nvPr>
        </p:nvSpPr>
        <p:spPr/>
        <p:txBody>
          <a:bodyPr/>
          <a:lstStyle/>
          <a:p>
            <a:fld id="{6A39F632-0407-4C0A-BE8F-CDAC807460C6}" type="slidenum">
              <a:rPr lang="en-US" smtClean="0"/>
              <a:t>2</a:t>
            </a:fld>
            <a:endParaRPr lang="en-US" dirty="0"/>
          </a:p>
        </p:txBody>
      </p:sp>
    </p:spTree>
    <p:extLst>
      <p:ext uri="{BB962C8B-B14F-4D97-AF65-F5344CB8AC3E}">
        <p14:creationId xmlns:p14="http://schemas.microsoft.com/office/powerpoint/2010/main" val="2759534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CBFFF4-11A5-5C4B-A256-C822BE211909}" type="datetimeFigureOut">
              <a:rPr lang="en-US" smtClean="0"/>
              <a:t>11/30/25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3752511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CBFFF4-11A5-5C4B-A256-C822BE211909}" type="datetimeFigureOut">
              <a:rPr lang="en-US" smtClean="0"/>
              <a:t>11/30/25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64407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CBFFF4-11A5-5C4B-A256-C822BE211909}" type="datetimeFigureOut">
              <a:rPr lang="en-US" smtClean="0"/>
              <a:t>11/30/25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4158190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bullet points,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E6203-7543-CE47-8A1E-A889E9113A6F}"/>
              </a:ext>
            </a:extLst>
          </p:cNvPr>
          <p:cNvSpPr>
            <a:spLocks noGrp="1"/>
          </p:cNvSpPr>
          <p:nvPr>
            <p:ph type="title" hasCustomPrompt="1"/>
          </p:nvPr>
        </p:nvSpPr>
        <p:spPr>
          <a:xfrm>
            <a:off x="1563109" y="620440"/>
            <a:ext cx="4992556" cy="1325563"/>
          </a:xfrm>
          <a:prstGeom prst="rect">
            <a:avLst/>
          </a:prstGeom>
        </p:spPr>
        <p:txBody>
          <a:bodyPr/>
          <a:lstStyle>
            <a:lvl1pPr>
              <a:defRPr/>
            </a:lvl1pPr>
          </a:lstStyle>
          <a:p>
            <a:r>
              <a:rPr lang="en-US" dirty="0"/>
              <a:t>CLICK TO EDIT HEADING TEXT</a:t>
            </a:r>
          </a:p>
        </p:txBody>
      </p:sp>
      <p:sp>
        <p:nvSpPr>
          <p:cNvPr id="18" name="Text Placeholder 17">
            <a:extLst>
              <a:ext uri="{FF2B5EF4-FFF2-40B4-BE49-F238E27FC236}">
                <a16:creationId xmlns:a16="http://schemas.microsoft.com/office/drawing/2014/main" id="{1FC070BE-1FEE-F04B-B456-3EF06CBAAE5B}"/>
              </a:ext>
            </a:extLst>
          </p:cNvPr>
          <p:cNvSpPr>
            <a:spLocks noGrp="1"/>
          </p:cNvSpPr>
          <p:nvPr>
            <p:ph type="body" sz="quarter" idx="10" hasCustomPrompt="1"/>
          </p:nvPr>
        </p:nvSpPr>
        <p:spPr>
          <a:xfrm>
            <a:off x="1563109" y="4776009"/>
            <a:ext cx="4660243" cy="960648"/>
          </a:xfrm>
          <a:prstGeom prst="rect">
            <a:avLst/>
          </a:prstGeom>
        </p:spPr>
        <p:txBody>
          <a:bodyPr>
            <a:noAutofit/>
          </a:bodyPr>
          <a:lstStyle>
            <a:lvl1pPr marL="0" indent="0">
              <a:lnSpc>
                <a:spcPct val="110000"/>
              </a:lnSpc>
              <a:buNone/>
              <a:defRPr sz="1800" b="0" i="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800">
                <a:solidFill>
                  <a:schemeClr val="tx1">
                    <a:lumMod val="75000"/>
                    <a:lumOff val="25000"/>
                  </a:schemeClr>
                </a:solidFill>
              </a:defRPr>
            </a:lvl2pPr>
            <a:lvl3pPr marL="914400" indent="0">
              <a:buNone/>
              <a:defRPr sz="1600">
                <a:solidFill>
                  <a:schemeClr val="tx1">
                    <a:lumMod val="75000"/>
                    <a:lumOff val="25000"/>
                  </a:schemeClr>
                </a:solidFill>
              </a:defRPr>
            </a:lvl3pPr>
            <a:lvl4pPr>
              <a:defRPr sz="1400">
                <a:solidFill>
                  <a:schemeClr val="tx1">
                    <a:lumMod val="75000"/>
                    <a:lumOff val="25000"/>
                  </a:schemeClr>
                </a:solidFill>
              </a:defRPr>
            </a:lvl4pPr>
            <a:lvl5pPr>
              <a:defRPr sz="1400">
                <a:solidFill>
                  <a:schemeClr val="tx1">
                    <a:lumMod val="75000"/>
                    <a:lumOff val="25000"/>
                  </a:schemeClr>
                </a:solidFill>
              </a:defRPr>
            </a:lvl5pPr>
          </a:lstStyle>
          <a:p>
            <a:pPr lvl="0"/>
            <a:r>
              <a:rPr lang="en-US" dirty="0"/>
              <a:t>We are a world-class medical destination at the forefront of transformative education, science, medicine, and healthcare. </a:t>
            </a:r>
          </a:p>
        </p:txBody>
      </p:sp>
      <p:sp>
        <p:nvSpPr>
          <p:cNvPr id="20" name="Text Placeholder 19">
            <a:extLst>
              <a:ext uri="{FF2B5EF4-FFF2-40B4-BE49-F238E27FC236}">
                <a16:creationId xmlns:a16="http://schemas.microsoft.com/office/drawing/2014/main" id="{145ACD58-D78E-8E48-9455-5C51433032AB}"/>
              </a:ext>
            </a:extLst>
          </p:cNvPr>
          <p:cNvSpPr>
            <a:spLocks noGrp="1"/>
          </p:cNvSpPr>
          <p:nvPr>
            <p:ph type="body" sz="quarter" idx="11" hasCustomPrompt="1"/>
          </p:nvPr>
        </p:nvSpPr>
        <p:spPr>
          <a:xfrm>
            <a:off x="1563126" y="2685090"/>
            <a:ext cx="4660900" cy="1900162"/>
          </a:xfrm>
          <a:prstGeom prst="rect">
            <a:avLst/>
          </a:prstGeom>
        </p:spPr>
        <p:txBody>
          <a:bodyPr/>
          <a:lstStyle>
            <a:lvl1pPr marL="342900" marR="0" indent="-342900" algn="l" defTabSz="914400" rtl="0" eaLnBrk="1" fontAlgn="auto" latinLnBrk="0" hangingPunct="1">
              <a:lnSpc>
                <a:spcPct val="200000"/>
              </a:lnSpc>
              <a:spcBef>
                <a:spcPts val="1000"/>
              </a:spcBef>
              <a:spcAft>
                <a:spcPts val="0"/>
              </a:spcAft>
              <a:buClr>
                <a:srgbClr val="CBB379"/>
              </a:buClr>
              <a:buSzTx/>
              <a:buFont typeface="Arial" panose="020B0604020202020204" pitchFamily="34" charset="0"/>
              <a:buChar char="•"/>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marL="342900" marR="0" lvl="0" indent="-342900" algn="l" defTabSz="914400" rtl="0" eaLnBrk="1" fontAlgn="auto" latinLnBrk="0" hangingPunct="1">
              <a:lnSpc>
                <a:spcPct val="90000"/>
              </a:lnSpc>
              <a:spcBef>
                <a:spcPts val="1000"/>
              </a:spcBef>
              <a:spcAft>
                <a:spcPts val="0"/>
              </a:spcAft>
              <a:buClr>
                <a:srgbClr val="CBB379"/>
              </a:buClr>
              <a:buSzTx/>
              <a:tabLst/>
              <a:defRPr/>
            </a:pPr>
            <a:r>
              <a:rPr lang="en-US" dirty="0"/>
              <a:t>Bullet point</a:t>
            </a:r>
          </a:p>
          <a:p>
            <a:pPr lvl="0"/>
            <a:endParaRPr lang="en-US" dirty="0"/>
          </a:p>
        </p:txBody>
      </p:sp>
      <p:sp>
        <p:nvSpPr>
          <p:cNvPr id="22" name="Text Placeholder 21">
            <a:extLst>
              <a:ext uri="{FF2B5EF4-FFF2-40B4-BE49-F238E27FC236}">
                <a16:creationId xmlns:a16="http://schemas.microsoft.com/office/drawing/2014/main" id="{A23DA182-ED9A-0045-A9F8-B4FE7EBCB5AA}"/>
              </a:ext>
            </a:extLst>
          </p:cNvPr>
          <p:cNvSpPr>
            <a:spLocks noGrp="1"/>
          </p:cNvSpPr>
          <p:nvPr>
            <p:ph type="body" sz="quarter" idx="12" hasCustomPrompt="1"/>
          </p:nvPr>
        </p:nvSpPr>
        <p:spPr>
          <a:xfrm>
            <a:off x="1563108" y="2244844"/>
            <a:ext cx="4873330" cy="268201"/>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sp>
        <p:nvSpPr>
          <p:cNvPr id="29" name="Picture Placeholder 15">
            <a:extLst>
              <a:ext uri="{FF2B5EF4-FFF2-40B4-BE49-F238E27FC236}">
                <a16:creationId xmlns:a16="http://schemas.microsoft.com/office/drawing/2014/main" id="{BBB4CB9C-ACE6-C049-B0B7-CFE3862C2E27}"/>
              </a:ext>
            </a:extLst>
          </p:cNvPr>
          <p:cNvSpPr>
            <a:spLocks noGrp="1"/>
          </p:cNvSpPr>
          <p:nvPr>
            <p:ph type="pic" sz="quarter" idx="13" hasCustomPrompt="1"/>
          </p:nvPr>
        </p:nvSpPr>
        <p:spPr>
          <a:xfrm>
            <a:off x="6951201" y="620440"/>
            <a:ext cx="4799861" cy="5116217"/>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pic>
        <p:nvPicPr>
          <p:cNvPr id="4" name="Picture 3">
            <a:extLst>
              <a:ext uri="{FF2B5EF4-FFF2-40B4-BE49-F238E27FC236}">
                <a16:creationId xmlns:a16="http://schemas.microsoft.com/office/drawing/2014/main" id="{FD70C9F4-CC8F-A127-1E5F-096DC6166F7A}"/>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1701870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and image">
    <p:bg>
      <p:bgPr>
        <a:solidFill>
          <a:schemeClr val="bg1"/>
        </a:solidFill>
        <a:effectLst/>
      </p:bgPr>
    </p:bg>
    <p:spTree>
      <p:nvGrpSpPr>
        <p:cNvPr id="1" name=""/>
        <p:cNvGrpSpPr/>
        <p:nvPr/>
      </p:nvGrpSpPr>
      <p:grpSpPr>
        <a:xfrm>
          <a:off x="0" y="0"/>
          <a:ext cx="0" cy="0"/>
          <a:chOff x="0" y="0"/>
          <a:chExt cx="0" cy="0"/>
        </a:xfrm>
      </p:grpSpPr>
      <p:pic>
        <p:nvPicPr>
          <p:cNvPr id="3" name="Picture 2" descr="A black background with a black square&#10;&#10;Description automatically generated with medium confidence">
            <a:extLst>
              <a:ext uri="{FF2B5EF4-FFF2-40B4-BE49-F238E27FC236}">
                <a16:creationId xmlns:a16="http://schemas.microsoft.com/office/drawing/2014/main" id="{C3A90381-4BF6-F86C-1CBC-9F2C5B41F0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4693" y="-132233"/>
            <a:ext cx="12192001" cy="6858001"/>
          </a:xfrm>
          <a:prstGeom prst="rect">
            <a:avLst/>
          </a:prstGeom>
        </p:spPr>
      </p:pic>
      <p:sp>
        <p:nvSpPr>
          <p:cNvPr id="18" name="Picture Placeholder 15">
            <a:extLst>
              <a:ext uri="{FF2B5EF4-FFF2-40B4-BE49-F238E27FC236}">
                <a16:creationId xmlns:a16="http://schemas.microsoft.com/office/drawing/2014/main" id="{8AE174FD-3800-994F-BFA6-327768F38313}"/>
              </a:ext>
            </a:extLst>
          </p:cNvPr>
          <p:cNvSpPr>
            <a:spLocks noGrp="1"/>
          </p:cNvSpPr>
          <p:nvPr>
            <p:ph type="pic" sz="quarter" idx="13" hasCustomPrompt="1"/>
          </p:nvPr>
        </p:nvSpPr>
        <p:spPr>
          <a:xfrm>
            <a:off x="6104724" y="1864058"/>
            <a:ext cx="5324475" cy="3916866"/>
          </a:xfrm>
          <a:prstGeom prst="rect">
            <a:avLst/>
          </a:prstGeom>
        </p:spPr>
        <p:txBody>
          <a:bodyPr/>
          <a:lstStyle>
            <a:lvl1pPr marL="0" indent="0" algn="ctr">
              <a:buNone/>
              <a:defRPr sz="1600" i="1">
                <a:solidFill>
                  <a:schemeClr val="bg1">
                    <a:lumMod val="65000"/>
                  </a:schemeClr>
                </a:solidFill>
              </a:defRPr>
            </a:lvl1pPr>
          </a:lstStyle>
          <a:p>
            <a:r>
              <a:rPr lang="en-US" dirty="0"/>
              <a:t>CLICK ICON TO INSERT</a:t>
            </a:r>
            <a:br>
              <a:rPr lang="en-US" dirty="0"/>
            </a:br>
            <a:r>
              <a:rPr lang="en-US" dirty="0"/>
              <a:t>PICTURE OR GRAPHIC</a:t>
            </a:r>
          </a:p>
        </p:txBody>
      </p:sp>
      <p:sp>
        <p:nvSpPr>
          <p:cNvPr id="12" name="Title 1">
            <a:extLst>
              <a:ext uri="{FF2B5EF4-FFF2-40B4-BE49-F238E27FC236}">
                <a16:creationId xmlns:a16="http://schemas.microsoft.com/office/drawing/2014/main" id="{EC8EB69E-47F3-694D-A275-23388F3B4E72}"/>
              </a:ext>
            </a:extLst>
          </p:cNvPr>
          <p:cNvSpPr>
            <a:spLocks noGrp="1"/>
          </p:cNvSpPr>
          <p:nvPr>
            <p:ph type="title" hasCustomPrompt="1"/>
          </p:nvPr>
        </p:nvSpPr>
        <p:spPr>
          <a:xfrm>
            <a:off x="762784" y="620441"/>
            <a:ext cx="9143215" cy="643338"/>
          </a:xfrm>
          <a:prstGeom prst="rect">
            <a:avLst/>
          </a:prstGeom>
        </p:spPr>
        <p:txBody>
          <a:bodyPr/>
          <a:lstStyle/>
          <a:p>
            <a:r>
              <a:rPr lang="en-US" dirty="0"/>
              <a:t>CLICK TO EDIT HEADING TEXT</a:t>
            </a:r>
          </a:p>
        </p:txBody>
      </p:sp>
      <p:sp>
        <p:nvSpPr>
          <p:cNvPr id="14" name="Text Placeholder 19">
            <a:extLst>
              <a:ext uri="{FF2B5EF4-FFF2-40B4-BE49-F238E27FC236}">
                <a16:creationId xmlns:a16="http://schemas.microsoft.com/office/drawing/2014/main" id="{2C089CB9-1237-DF47-979F-BF42687AD1AC}"/>
              </a:ext>
            </a:extLst>
          </p:cNvPr>
          <p:cNvSpPr>
            <a:spLocks noGrp="1"/>
          </p:cNvSpPr>
          <p:nvPr>
            <p:ph type="body" sz="quarter" idx="11" hasCustomPrompt="1"/>
          </p:nvPr>
        </p:nvSpPr>
        <p:spPr>
          <a:xfrm>
            <a:off x="762801" y="2347844"/>
            <a:ext cx="4660900" cy="2560637"/>
          </a:xfrm>
          <a:prstGeom prst="rect">
            <a:avLst/>
          </a:prstGeom>
        </p:spPr>
        <p:txBody>
          <a:bodyPr/>
          <a:lstStyle>
            <a:lvl1pPr marL="0" marR="0" indent="0" algn="l" defTabSz="914400" rtl="0" eaLnBrk="1" fontAlgn="auto" latinLnBrk="0" hangingPunct="1">
              <a:lnSpc>
                <a:spcPct val="100000"/>
              </a:lnSpc>
              <a:spcBef>
                <a:spcPts val="1000"/>
              </a:spcBef>
              <a:spcAft>
                <a:spcPts val="0"/>
              </a:spcAft>
              <a:buClr>
                <a:srgbClr val="CBB379"/>
              </a:buClr>
              <a:buSzTx/>
              <a:buFont typeface="Arial" panose="020B0604020202020204" pitchFamily="34" charset="0"/>
              <a:buNone/>
              <a:tabLst/>
              <a:defRPr sz="1800" b="0">
                <a:solidFill>
                  <a:schemeClr val="tx1">
                    <a:lumMod val="75000"/>
                    <a:lumOff val="25000"/>
                  </a:schemeClr>
                </a:solidFill>
              </a:defRPr>
            </a:lvl1pPr>
            <a:lvl2pPr marL="457200" indent="0">
              <a:buFont typeface="Arial" panose="020B0604020202020204" pitchFamily="34" charset="0"/>
              <a:buNone/>
              <a:defRPr sz="1600">
                <a:solidFill>
                  <a:schemeClr val="tx1">
                    <a:lumMod val="75000"/>
                    <a:lumOff val="25000"/>
                  </a:schemeClr>
                </a:solidFill>
              </a:defRPr>
            </a:lvl2pPr>
            <a:lvl3pPr marL="914400" indent="0">
              <a:buFont typeface="Arial" panose="020B0604020202020204" pitchFamily="34" charset="0"/>
              <a:buNone/>
              <a:defRPr sz="1600">
                <a:solidFill>
                  <a:schemeClr val="tx1">
                    <a:lumMod val="75000"/>
                    <a:lumOff val="25000"/>
                  </a:schemeClr>
                </a:solidFill>
              </a:defRPr>
            </a:lvl3pPr>
            <a:lvl4pPr marL="1371600" indent="0">
              <a:buFont typeface="Arial" panose="020B0604020202020204" pitchFamily="34" charset="0"/>
              <a:buNone/>
              <a:defRPr sz="1600">
                <a:solidFill>
                  <a:schemeClr val="tx1">
                    <a:lumMod val="75000"/>
                    <a:lumOff val="25000"/>
                  </a:schemeClr>
                </a:solidFill>
              </a:defRPr>
            </a:lvl4pPr>
            <a:lvl5pPr marL="1828800" indent="0">
              <a:buFont typeface="Arial" panose="020B0604020202020204" pitchFamily="34" charset="0"/>
              <a:buNone/>
              <a:defRPr sz="1600">
                <a:solidFill>
                  <a:schemeClr val="tx1">
                    <a:lumMod val="75000"/>
                    <a:lumOff val="25000"/>
                  </a:schemeClr>
                </a:solidFill>
              </a:defRPr>
            </a:lvl5pPr>
          </a:lstStyle>
          <a:p>
            <a:pPr lvl="0"/>
            <a:r>
              <a:rPr lang="en-US" dirty="0"/>
              <a:t>Click to edit copy</a:t>
            </a:r>
          </a:p>
        </p:txBody>
      </p:sp>
      <p:sp>
        <p:nvSpPr>
          <p:cNvPr id="15" name="Text Placeholder 21">
            <a:extLst>
              <a:ext uri="{FF2B5EF4-FFF2-40B4-BE49-F238E27FC236}">
                <a16:creationId xmlns:a16="http://schemas.microsoft.com/office/drawing/2014/main" id="{1AA03A5E-6068-E541-BC6B-D15350A09AF3}"/>
              </a:ext>
            </a:extLst>
          </p:cNvPr>
          <p:cNvSpPr>
            <a:spLocks noGrp="1"/>
          </p:cNvSpPr>
          <p:nvPr>
            <p:ph type="body" sz="quarter" idx="12" hasCustomPrompt="1"/>
          </p:nvPr>
        </p:nvSpPr>
        <p:spPr>
          <a:xfrm>
            <a:off x="762783" y="1864057"/>
            <a:ext cx="4909147" cy="483787"/>
          </a:xfrm>
          <a:prstGeom prst="rect">
            <a:avLst/>
          </a:prstGeom>
        </p:spPr>
        <p:txBody>
          <a:bodyPr>
            <a:noAutofit/>
          </a:bodyPr>
          <a:lstStyle>
            <a:lvl1pPr marL="0" indent="0">
              <a:buNone/>
              <a:defRPr sz="2100" b="1">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TO EDIT SUBHEADING TEXT</a:t>
            </a:r>
          </a:p>
        </p:txBody>
      </p:sp>
      <p:pic>
        <p:nvPicPr>
          <p:cNvPr id="4" name="Picture 3">
            <a:extLst>
              <a:ext uri="{FF2B5EF4-FFF2-40B4-BE49-F238E27FC236}">
                <a16:creationId xmlns:a16="http://schemas.microsoft.com/office/drawing/2014/main" id="{7C9CAE05-FDA7-C46E-C68F-E3593A6C4DF6}"/>
              </a:ext>
            </a:extLst>
          </p:cNvPr>
          <p:cNvPicPr>
            <a:picLocks noChangeAspect="1"/>
          </p:cNvPicPr>
          <p:nvPr userDrawn="1"/>
        </p:nvPicPr>
        <p:blipFill>
          <a:blip r:embed="rId3"/>
          <a:stretch>
            <a:fillRect/>
          </a:stretch>
        </p:blipFill>
        <p:spPr>
          <a:xfrm>
            <a:off x="9965933" y="6048870"/>
            <a:ext cx="1752788" cy="460586"/>
          </a:xfrm>
          <a:prstGeom prst="rect">
            <a:avLst/>
          </a:prstGeom>
        </p:spPr>
      </p:pic>
    </p:spTree>
    <p:extLst>
      <p:ext uri="{BB962C8B-B14F-4D97-AF65-F5344CB8AC3E}">
        <p14:creationId xmlns:p14="http://schemas.microsoft.com/office/powerpoint/2010/main" val="4284741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CBFFF4-11A5-5C4B-A256-C822BE211909}" type="datetimeFigureOut">
              <a:rPr lang="en-US" smtClean="0"/>
              <a:t>11/30/25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1820629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CBFFF4-11A5-5C4B-A256-C822BE211909}" type="datetimeFigureOut">
              <a:rPr lang="en-US" smtClean="0"/>
              <a:t>11/30/25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2080980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CBFFF4-11A5-5C4B-A256-C822BE211909}" type="datetimeFigureOut">
              <a:rPr lang="en-US" smtClean="0"/>
              <a:t>11/30/25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211983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CBFFF4-11A5-5C4B-A256-C822BE211909}" type="datetimeFigureOut">
              <a:rPr lang="en-US" smtClean="0"/>
              <a:t>11/30/25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2395625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CBFFF4-11A5-5C4B-A256-C822BE211909}" type="datetimeFigureOut">
              <a:rPr lang="en-US" smtClean="0"/>
              <a:t>11/30/25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2082113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CBFFF4-11A5-5C4B-A256-C822BE211909}" type="datetimeFigureOut">
              <a:rPr lang="en-US" smtClean="0"/>
              <a:t>11/30/25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2596743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CBFFF4-11A5-5C4B-A256-C822BE211909}" type="datetimeFigureOut">
              <a:rPr lang="en-US" smtClean="0"/>
              <a:t>11/30/25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746566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CBFFF4-11A5-5C4B-A256-C822BE211909}" type="datetimeFigureOut">
              <a:rPr lang="en-US" smtClean="0"/>
              <a:t>11/30/25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3AC7EA-1B6A-C545-A980-F52A443268C4}" type="slidenum">
              <a:rPr lang="en-US" smtClean="0"/>
              <a:t>‹#›</a:t>
            </a:fld>
            <a:endParaRPr lang="en-US"/>
          </a:p>
        </p:txBody>
      </p:sp>
    </p:spTree>
    <p:extLst>
      <p:ext uri="{BB962C8B-B14F-4D97-AF65-F5344CB8AC3E}">
        <p14:creationId xmlns:p14="http://schemas.microsoft.com/office/powerpoint/2010/main" val="3142121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9CBFFF4-11A5-5C4B-A256-C822BE211909}" type="datetimeFigureOut">
              <a:rPr lang="en-US" smtClean="0"/>
              <a:t>11/30/25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3AC7EA-1B6A-C545-A980-F52A443268C4}" type="slidenum">
              <a:rPr lang="en-US" smtClean="0"/>
              <a:t>‹#›</a:t>
            </a:fld>
            <a:endParaRPr lang="en-US"/>
          </a:p>
        </p:txBody>
      </p:sp>
    </p:spTree>
    <p:extLst>
      <p:ext uri="{BB962C8B-B14F-4D97-AF65-F5344CB8AC3E}">
        <p14:creationId xmlns:p14="http://schemas.microsoft.com/office/powerpoint/2010/main" val="3003485412"/>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C7235-0140-C004-27B6-3A536C8BF796}"/>
              </a:ext>
            </a:extLst>
          </p:cNvPr>
          <p:cNvSpPr>
            <a:spLocks noGrp="1"/>
          </p:cNvSpPr>
          <p:nvPr>
            <p:ph type="title"/>
          </p:nvPr>
        </p:nvSpPr>
        <p:spPr>
          <a:xfrm>
            <a:off x="1283232" y="727521"/>
            <a:ext cx="10908768" cy="2008553"/>
          </a:xfrm>
        </p:spPr>
        <p:txBody>
          <a:bodyPr>
            <a:noAutofit/>
          </a:bodyPr>
          <a:lstStyle/>
          <a:p>
            <a:r>
              <a:rPr lang="en-US" sz="3600" i="1" dirty="0"/>
              <a:t>The Role of Copeptin in Type 1 and Type 2 Diabetes: Associations with Metabolic, Vascular, and Kidney Health</a:t>
            </a:r>
            <a:endParaRPr lang="en-US" sz="3600" i="1" dirty="0">
              <a:solidFill>
                <a:srgbClr val="FF0000"/>
              </a:solidFill>
            </a:endParaRPr>
          </a:p>
        </p:txBody>
      </p:sp>
      <p:sp>
        <p:nvSpPr>
          <p:cNvPr id="6" name="TextBox 5">
            <a:extLst>
              <a:ext uri="{FF2B5EF4-FFF2-40B4-BE49-F238E27FC236}">
                <a16:creationId xmlns:a16="http://schemas.microsoft.com/office/drawing/2014/main" id="{C6BBD5B5-407F-52BF-0089-C8FE8C1EE3AC}"/>
              </a:ext>
            </a:extLst>
          </p:cNvPr>
          <p:cNvSpPr txBox="1"/>
          <p:nvPr/>
        </p:nvSpPr>
        <p:spPr>
          <a:xfrm>
            <a:off x="1499133" y="3429000"/>
            <a:ext cx="10265403" cy="1477328"/>
          </a:xfrm>
          <a:prstGeom prst="rect">
            <a:avLst/>
          </a:prstGeom>
          <a:noFill/>
        </p:spPr>
        <p:txBody>
          <a:bodyPr wrap="square" rtlCol="0">
            <a:spAutoFit/>
          </a:bodyPr>
          <a:lstStyle/>
          <a:p>
            <a:r>
              <a:rPr lang="en-US" b="1" dirty="0"/>
              <a:t>Daniel Casillas</a:t>
            </a:r>
            <a:br>
              <a:rPr lang="en-US" dirty="0"/>
            </a:br>
            <a:r>
              <a:rPr lang="en-US" dirty="0"/>
              <a:t>MPH Capstone 2025</a:t>
            </a:r>
            <a:br>
              <a:rPr lang="en-US" dirty="0"/>
            </a:br>
            <a:r>
              <a:rPr lang="en-US" dirty="0"/>
              <a:t>Department of Biostatistics &amp; Informatics</a:t>
            </a:r>
            <a:br>
              <a:rPr lang="en-US" dirty="0"/>
            </a:br>
            <a:r>
              <a:rPr lang="en-US" dirty="0"/>
              <a:t>Colorado School of Public Health, University of Colorado Anschutz Medical Campus</a:t>
            </a:r>
          </a:p>
          <a:p>
            <a:endParaRPr lang="en-US" dirty="0"/>
          </a:p>
        </p:txBody>
      </p:sp>
      <p:sp>
        <p:nvSpPr>
          <p:cNvPr id="10" name="TextBox 9">
            <a:extLst>
              <a:ext uri="{FF2B5EF4-FFF2-40B4-BE49-F238E27FC236}">
                <a16:creationId xmlns:a16="http://schemas.microsoft.com/office/drawing/2014/main" id="{DF8C6F65-C1B7-6EE2-2C10-0C91558CFD4D}"/>
              </a:ext>
            </a:extLst>
          </p:cNvPr>
          <p:cNvSpPr txBox="1"/>
          <p:nvPr/>
        </p:nvSpPr>
        <p:spPr>
          <a:xfrm>
            <a:off x="1499132" y="5599254"/>
            <a:ext cx="8685647" cy="923330"/>
          </a:xfrm>
          <a:prstGeom prst="rect">
            <a:avLst/>
          </a:prstGeom>
          <a:noFill/>
        </p:spPr>
        <p:txBody>
          <a:bodyPr wrap="square">
            <a:spAutoFit/>
          </a:bodyPr>
          <a:lstStyle/>
          <a:p>
            <a:r>
              <a:rPr lang="en-US" b="0" i="1" u="none" strike="noStrike" dirty="0">
                <a:solidFill>
                  <a:srgbClr val="000000"/>
                </a:solidFill>
                <a:effectLst/>
              </a:rPr>
              <a:t>Preceptor: Dr. Petter Bjornstad, </a:t>
            </a:r>
            <a:r>
              <a:rPr lang="en-US" i="1" dirty="0"/>
              <a:t>University of Washington </a:t>
            </a:r>
            <a:r>
              <a:rPr lang="en-US" dirty="0"/>
              <a:t>Medicine Diabetes Institute</a:t>
            </a:r>
          </a:p>
          <a:p>
            <a:br>
              <a:rPr lang="en-US" dirty="0"/>
            </a:br>
            <a:r>
              <a:rPr lang="en-US" b="0" i="1" u="none" strike="noStrike" dirty="0">
                <a:solidFill>
                  <a:srgbClr val="000000"/>
                </a:solidFill>
                <a:effectLst/>
              </a:rPr>
              <a:t>Advisors: Dr. Laura Pyle, Ye Ji Choi</a:t>
            </a:r>
            <a:endParaRPr lang="en-US" dirty="0"/>
          </a:p>
        </p:txBody>
      </p:sp>
    </p:spTree>
    <p:extLst>
      <p:ext uri="{BB962C8B-B14F-4D97-AF65-F5344CB8AC3E}">
        <p14:creationId xmlns:p14="http://schemas.microsoft.com/office/powerpoint/2010/main" val="13568164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036B70-4DE1-DE7E-6723-602F4DFE6220}"/>
              </a:ext>
            </a:extLst>
          </p:cNvPr>
          <p:cNvSpPr>
            <a:spLocks noGrp="1"/>
          </p:cNvSpPr>
          <p:nvPr>
            <p:ph type="title"/>
          </p:nvPr>
        </p:nvSpPr>
        <p:spPr>
          <a:xfrm>
            <a:off x="1340730" y="478927"/>
            <a:ext cx="9143215" cy="643338"/>
          </a:xfrm>
        </p:spPr>
        <p:txBody>
          <a:bodyPr>
            <a:normAutofit/>
          </a:bodyPr>
          <a:lstStyle/>
          <a:p>
            <a:pPr algn="ctr"/>
            <a:r>
              <a:rPr lang="en-US" sz="3200" dirty="0"/>
              <a:t>Hematocrit Adjustment</a:t>
            </a:r>
          </a:p>
        </p:txBody>
      </p:sp>
      <p:sp>
        <p:nvSpPr>
          <p:cNvPr id="4" name="Text Placeholder 3">
            <a:extLst>
              <a:ext uri="{FF2B5EF4-FFF2-40B4-BE49-F238E27FC236}">
                <a16:creationId xmlns:a16="http://schemas.microsoft.com/office/drawing/2014/main" id="{A1CDFBF2-81EF-E78A-134D-216F5AB03073}"/>
              </a:ext>
            </a:extLst>
          </p:cNvPr>
          <p:cNvSpPr>
            <a:spLocks noGrp="1"/>
          </p:cNvSpPr>
          <p:nvPr>
            <p:ph type="body" sz="quarter" idx="11"/>
          </p:nvPr>
        </p:nvSpPr>
        <p:spPr>
          <a:xfrm>
            <a:off x="300361" y="1122265"/>
            <a:ext cx="11223951" cy="5203518"/>
          </a:xfrm>
        </p:spPr>
        <p:txBody>
          <a:bodyPr>
            <a:normAutofit/>
          </a:bodyPr>
          <a:lstStyle/>
          <a:p>
            <a:pPr lvl="1">
              <a:buClr>
                <a:srgbClr val="CBB379"/>
              </a:buClr>
            </a:pPr>
            <a:endParaRPr lang="en-US" sz="2000" dirty="0">
              <a:solidFill>
                <a:schemeClr val="tx1"/>
              </a:solidFill>
            </a:endParaRPr>
          </a:p>
          <a:p>
            <a:pPr marL="285750" indent="-285750">
              <a:buFont typeface="Wingdings" pitchFamily="2" charset="2"/>
              <a:buChar char="§"/>
            </a:pPr>
            <a:r>
              <a:rPr lang="en-US" sz="2400" b="1" dirty="0">
                <a:solidFill>
                  <a:schemeClr val="tx1"/>
                </a:solidFill>
              </a:rPr>
              <a:t>Why Adjust?</a:t>
            </a:r>
          </a:p>
          <a:p>
            <a:pPr marL="742950" lvl="1" indent="-285750">
              <a:buClr>
                <a:srgbClr val="CBB379"/>
              </a:buClr>
              <a:buFont typeface="Wingdings" pitchFamily="2" charset="2"/>
              <a:buChar char="§"/>
            </a:pPr>
            <a:r>
              <a:rPr lang="en-US" sz="2400" dirty="0">
                <a:solidFill>
                  <a:schemeClr val="tx1"/>
                </a:solidFill>
              </a:rPr>
              <a:t>We wanted to ensure differences in hematocrit and plasma volume did not distort copeptin levels or the associations we were studying.</a:t>
            </a:r>
          </a:p>
          <a:p>
            <a:pPr marL="742950" lvl="1" indent="-285750">
              <a:buClr>
                <a:srgbClr val="CBB379"/>
              </a:buClr>
              <a:buFont typeface="Wingdings" pitchFamily="2" charset="2"/>
              <a:buChar char="§"/>
            </a:pPr>
            <a:endParaRPr lang="en-US" sz="2400" dirty="0">
              <a:solidFill>
                <a:schemeClr val="tx1"/>
              </a:solidFill>
            </a:endParaRPr>
          </a:p>
          <a:p>
            <a:pPr marL="285750" indent="-285750">
              <a:buFont typeface="Wingdings" pitchFamily="2" charset="2"/>
              <a:buChar char="§"/>
            </a:pPr>
            <a:r>
              <a:rPr lang="en-US" sz="2400" b="1" dirty="0">
                <a:solidFill>
                  <a:schemeClr val="tx1"/>
                </a:solidFill>
              </a:rPr>
              <a:t>Hematocrit Adjustment</a:t>
            </a:r>
          </a:p>
          <a:p>
            <a:pPr marL="742950" lvl="1" indent="-285750">
              <a:buClr>
                <a:srgbClr val="CBB379"/>
              </a:buClr>
              <a:buFont typeface="Wingdings" pitchFamily="2" charset="2"/>
              <a:buChar char="§"/>
            </a:pPr>
            <a:r>
              <a:rPr lang="en-US" sz="2400" dirty="0">
                <a:solidFill>
                  <a:schemeClr val="tx1"/>
                </a:solidFill>
              </a:rPr>
              <a:t>Hematocrit is the percent of red blood cells</a:t>
            </a:r>
          </a:p>
          <a:p>
            <a:pPr marL="742950" lvl="1" indent="-285750">
              <a:buClr>
                <a:srgbClr val="CBB379"/>
              </a:buClr>
              <a:buFont typeface="Wingdings" pitchFamily="2" charset="2"/>
              <a:buChar char="§"/>
            </a:pPr>
            <a:endParaRPr lang="en-US" sz="2400" dirty="0">
              <a:solidFill>
                <a:schemeClr val="tx1"/>
              </a:solidFill>
            </a:endParaRPr>
          </a:p>
          <a:p>
            <a:pPr marL="742950" lvl="1" indent="-285750">
              <a:buClr>
                <a:srgbClr val="CBB379"/>
              </a:buClr>
              <a:buFont typeface="Wingdings" pitchFamily="2" charset="2"/>
              <a:buChar char="§"/>
            </a:pPr>
            <a:r>
              <a:rPr lang="en-US" sz="2400" dirty="0">
                <a:solidFill>
                  <a:schemeClr val="tx1"/>
                </a:solidFill>
              </a:rPr>
              <a:t>Copeptin is measured in plasma, so when hematocrit is higher, there is </a:t>
            </a:r>
            <a:r>
              <a:rPr lang="en-US" sz="2400" b="1" dirty="0">
                <a:solidFill>
                  <a:schemeClr val="tx1"/>
                </a:solidFill>
              </a:rPr>
              <a:t>less plasma volume</a:t>
            </a:r>
          </a:p>
          <a:p>
            <a:pPr marL="742950" lvl="1" indent="-285750">
              <a:buClr>
                <a:srgbClr val="CBB379"/>
              </a:buClr>
              <a:buFont typeface="Wingdings" pitchFamily="2" charset="2"/>
              <a:buChar char="§"/>
            </a:pPr>
            <a:endParaRPr lang="en-US" sz="2400" dirty="0">
              <a:solidFill>
                <a:schemeClr val="tx1"/>
              </a:solidFill>
            </a:endParaRPr>
          </a:p>
          <a:p>
            <a:pPr marL="742950" lvl="1" indent="-285750">
              <a:buClr>
                <a:srgbClr val="CBB379"/>
              </a:buClr>
              <a:buFont typeface="Wingdings" pitchFamily="2" charset="2"/>
              <a:buChar char="§"/>
            </a:pPr>
            <a:r>
              <a:rPr lang="en-US" sz="2400" dirty="0">
                <a:solidFill>
                  <a:schemeClr val="tx1"/>
                </a:solidFill>
              </a:rPr>
              <a:t>To avoid this “volume effect”, I ran secondary models that adjusted for hematocrit effect</a:t>
            </a:r>
          </a:p>
          <a:p>
            <a:pPr lvl="1">
              <a:buClr>
                <a:srgbClr val="CBB379"/>
              </a:buClr>
            </a:pPr>
            <a:endParaRPr lang="en-US" sz="2000" dirty="0"/>
          </a:p>
          <a:p>
            <a:pPr marL="742950" lvl="1" indent="-285750">
              <a:buFont typeface="Wingdings" pitchFamily="2" charset="2"/>
              <a:buChar char="§"/>
            </a:pPr>
            <a:endParaRPr lang="en-US" dirty="0"/>
          </a:p>
          <a:p>
            <a:pPr marL="742950" lvl="1" indent="-285750">
              <a:buFont typeface="Wingdings" pitchFamily="2" charset="2"/>
              <a:buChar char="§"/>
            </a:pPr>
            <a:endParaRPr lang="en-US" dirty="0"/>
          </a:p>
        </p:txBody>
      </p:sp>
    </p:spTree>
    <p:extLst>
      <p:ext uri="{BB962C8B-B14F-4D97-AF65-F5344CB8AC3E}">
        <p14:creationId xmlns:p14="http://schemas.microsoft.com/office/powerpoint/2010/main" val="180512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FFC87-FAA2-D155-BDDA-4809CD83AA6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46F86FE2-E781-F219-6851-376C796AA066}"/>
              </a:ext>
            </a:extLst>
          </p:cNvPr>
          <p:cNvSpPr txBox="1"/>
          <p:nvPr/>
        </p:nvSpPr>
        <p:spPr>
          <a:xfrm>
            <a:off x="1118315" y="562632"/>
            <a:ext cx="9116355" cy="584775"/>
          </a:xfrm>
          <a:prstGeom prst="rect">
            <a:avLst/>
          </a:prstGeom>
          <a:noFill/>
        </p:spPr>
        <p:txBody>
          <a:bodyPr wrap="square">
            <a:spAutoFit/>
          </a:bodyPr>
          <a:lstStyle/>
          <a:p>
            <a:pPr marR="0" lvl="1" algn="ctr">
              <a:spcBef>
                <a:spcPts val="1000"/>
              </a:spcBef>
            </a:pPr>
            <a:r>
              <a:rPr lang="en-US" sz="3200" dirty="0">
                <a:effectLst/>
                <a:ea typeface="Times New Roman" panose="02020603050405020304" pitchFamily="18" charset="0"/>
                <a:cs typeface="Times New Roman" panose="02020603050405020304" pitchFamily="18" charset="0"/>
              </a:rPr>
              <a:t>Descriptive statistics (Adjusted for Hematocrit)</a:t>
            </a:r>
          </a:p>
        </p:txBody>
      </p:sp>
      <p:graphicFrame>
        <p:nvGraphicFramePr>
          <p:cNvPr id="2" name="Table 1">
            <a:extLst>
              <a:ext uri="{FF2B5EF4-FFF2-40B4-BE49-F238E27FC236}">
                <a16:creationId xmlns:a16="http://schemas.microsoft.com/office/drawing/2014/main" id="{1F57D03C-9EA1-6E70-D509-8BBF500D461C}"/>
              </a:ext>
            </a:extLst>
          </p:cNvPr>
          <p:cNvGraphicFramePr>
            <a:graphicFrameLocks noGrp="1"/>
          </p:cNvGraphicFramePr>
          <p:nvPr>
            <p:extLst>
              <p:ext uri="{D42A27DB-BD31-4B8C-83A1-F6EECF244321}">
                <p14:modId xmlns:p14="http://schemas.microsoft.com/office/powerpoint/2010/main" val="1295326242"/>
              </p:ext>
            </p:extLst>
          </p:nvPr>
        </p:nvGraphicFramePr>
        <p:xfrm>
          <a:off x="1770949" y="1492431"/>
          <a:ext cx="8100449" cy="3873137"/>
        </p:xfrm>
        <a:graphic>
          <a:graphicData uri="http://schemas.openxmlformats.org/drawingml/2006/table">
            <a:tbl>
              <a:tblPr/>
              <a:tblGrid>
                <a:gridCol w="1157207">
                  <a:extLst>
                    <a:ext uri="{9D8B030D-6E8A-4147-A177-3AD203B41FA5}">
                      <a16:colId xmlns:a16="http://schemas.microsoft.com/office/drawing/2014/main" val="3955919380"/>
                    </a:ext>
                  </a:extLst>
                </a:gridCol>
                <a:gridCol w="1157207">
                  <a:extLst>
                    <a:ext uri="{9D8B030D-6E8A-4147-A177-3AD203B41FA5}">
                      <a16:colId xmlns:a16="http://schemas.microsoft.com/office/drawing/2014/main" val="283568170"/>
                    </a:ext>
                  </a:extLst>
                </a:gridCol>
                <a:gridCol w="1157207">
                  <a:extLst>
                    <a:ext uri="{9D8B030D-6E8A-4147-A177-3AD203B41FA5}">
                      <a16:colId xmlns:a16="http://schemas.microsoft.com/office/drawing/2014/main" val="3188244150"/>
                    </a:ext>
                  </a:extLst>
                </a:gridCol>
                <a:gridCol w="1157207">
                  <a:extLst>
                    <a:ext uri="{9D8B030D-6E8A-4147-A177-3AD203B41FA5}">
                      <a16:colId xmlns:a16="http://schemas.microsoft.com/office/drawing/2014/main" val="1337271744"/>
                    </a:ext>
                  </a:extLst>
                </a:gridCol>
                <a:gridCol w="1157207">
                  <a:extLst>
                    <a:ext uri="{9D8B030D-6E8A-4147-A177-3AD203B41FA5}">
                      <a16:colId xmlns:a16="http://schemas.microsoft.com/office/drawing/2014/main" val="754666040"/>
                    </a:ext>
                  </a:extLst>
                </a:gridCol>
                <a:gridCol w="1157207">
                  <a:extLst>
                    <a:ext uri="{9D8B030D-6E8A-4147-A177-3AD203B41FA5}">
                      <a16:colId xmlns:a16="http://schemas.microsoft.com/office/drawing/2014/main" val="392917972"/>
                    </a:ext>
                  </a:extLst>
                </a:gridCol>
                <a:gridCol w="1157207">
                  <a:extLst>
                    <a:ext uri="{9D8B030D-6E8A-4147-A177-3AD203B41FA5}">
                      <a16:colId xmlns:a16="http://schemas.microsoft.com/office/drawing/2014/main" val="818348184"/>
                    </a:ext>
                  </a:extLst>
                </a:gridCol>
              </a:tblGrid>
              <a:tr h="262585">
                <a:tc>
                  <a:txBody>
                    <a:bodyPr/>
                    <a:lstStyle/>
                    <a:p>
                      <a:pPr>
                        <a:buNone/>
                      </a:pPr>
                      <a:r>
                        <a:rPr lang="en-US" sz="1200" b="1"/>
                        <a:t>Variable</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1" dirty="0"/>
                        <a:t>n (All)</a:t>
                      </a:r>
                      <a:endParaRPr lang="en-US" sz="1200" dirty="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1"/>
                        <a:t>Mean (All)</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1" dirty="0"/>
                        <a:t>n (T1D)</a:t>
                      </a:r>
                      <a:endParaRPr lang="en-US" sz="1200" dirty="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1"/>
                        <a:t>Mean (T1D)</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1"/>
                        <a:t>n (T2D)</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1"/>
                        <a:t>Mean (T2D)</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25088189"/>
                  </a:ext>
                </a:extLst>
              </a:tr>
              <a:tr h="459524">
                <a:tc>
                  <a:txBody>
                    <a:bodyPr/>
                    <a:lstStyle/>
                    <a:p>
                      <a:pPr>
                        <a:buNone/>
                      </a:pPr>
                      <a:r>
                        <a:rPr lang="en-US" sz="1200" b="1"/>
                        <a:t>Copeptin (pmol/L)</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20</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7.3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8</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5.5</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8.5</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05039"/>
                  </a:ext>
                </a:extLst>
              </a:tr>
              <a:tr h="459524">
                <a:tc>
                  <a:txBody>
                    <a:bodyPr/>
                    <a:lstStyle/>
                    <a:p>
                      <a:pPr>
                        <a:buNone/>
                      </a:pPr>
                      <a:r>
                        <a:rPr lang="en-US" sz="1200" b="1"/>
                        <a:t>Systolic BP (mmHg)</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22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120</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121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120</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6579123"/>
                  </a:ext>
                </a:extLst>
              </a:tr>
              <a:tr h="459524">
                <a:tc>
                  <a:txBody>
                    <a:bodyPr/>
                    <a:lstStyle/>
                    <a:p>
                      <a:pPr>
                        <a:buNone/>
                      </a:pPr>
                      <a:r>
                        <a:rPr lang="en-US" sz="1200" b="1"/>
                        <a:t>Diastolic BP (mmHg)</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22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76</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79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75</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72607178"/>
                  </a:ext>
                </a:extLst>
              </a:tr>
              <a:tr h="262585">
                <a:tc>
                  <a:txBody>
                    <a:bodyPr/>
                    <a:lstStyle/>
                    <a:p>
                      <a:pPr>
                        <a:buNone/>
                      </a:pPr>
                      <a:r>
                        <a:rPr lang="en-US" sz="1200" b="1"/>
                        <a:t>HbA1c (%)</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22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8.0</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8.1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8.0</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8820187"/>
                  </a:ext>
                </a:extLst>
              </a:tr>
              <a:tr h="656465">
                <a:tc>
                  <a:txBody>
                    <a:bodyPr/>
                    <a:lstStyle/>
                    <a:p>
                      <a:pPr>
                        <a:buNone/>
                      </a:pPr>
                      <a:r>
                        <a:rPr lang="en-US" sz="1200" b="1"/>
                        <a:t>eGFR (mL/min/1.73m²)</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22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130.1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113.4</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141.7</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174668"/>
                  </a:ext>
                </a:extLst>
              </a:tr>
              <a:tr h="656465">
                <a:tc>
                  <a:txBody>
                    <a:bodyPr/>
                    <a:lstStyle/>
                    <a:p>
                      <a:pPr>
                        <a:buNone/>
                      </a:pPr>
                      <a:r>
                        <a:rPr lang="en-US" sz="1200" b="1"/>
                        <a:t>Insulin Sensitivity (GIR)</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16</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8.1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7</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8.1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8.1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1507602"/>
                  </a:ext>
                </a:extLst>
              </a:tr>
              <a:tr h="656465">
                <a:tc>
                  <a:txBody>
                    <a:bodyPr/>
                    <a:lstStyle/>
                    <a:p>
                      <a:pPr>
                        <a:buNone/>
                      </a:pPr>
                      <a:r>
                        <a:rPr lang="en-US" sz="1200" b="1"/>
                        <a:t>Free Fatty Acids (µmol/L)</a:t>
                      </a:r>
                      <a:endParaRPr lang="en-US" sz="12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15</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1167</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8</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a:t>1426</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7</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00" b="0" i="1" dirty="0"/>
                        <a:t>871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4991984"/>
                  </a:ext>
                </a:extLst>
              </a:tr>
            </a:tbl>
          </a:graphicData>
        </a:graphic>
      </p:graphicFrame>
    </p:spTree>
    <p:extLst>
      <p:ext uri="{BB962C8B-B14F-4D97-AF65-F5344CB8AC3E}">
        <p14:creationId xmlns:p14="http://schemas.microsoft.com/office/powerpoint/2010/main" val="484296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88B3B6-AC2F-02A6-47D5-E6EEC460B34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0F897EB-C59E-5CA5-E458-E847E8305207}"/>
              </a:ext>
            </a:extLst>
          </p:cNvPr>
          <p:cNvSpPr>
            <a:spLocks noGrp="1"/>
          </p:cNvSpPr>
          <p:nvPr>
            <p:ph type="title"/>
          </p:nvPr>
        </p:nvSpPr>
        <p:spPr>
          <a:xfrm>
            <a:off x="445284" y="515475"/>
            <a:ext cx="11086316" cy="643338"/>
          </a:xfrm>
        </p:spPr>
        <p:txBody>
          <a:bodyPr>
            <a:normAutofit/>
          </a:bodyPr>
          <a:lstStyle/>
          <a:p>
            <a:pPr algn="ctr"/>
            <a:r>
              <a:rPr lang="en-US" sz="3200" dirty="0"/>
              <a:t>Adjusted Models</a:t>
            </a:r>
          </a:p>
        </p:txBody>
      </p:sp>
      <p:sp>
        <p:nvSpPr>
          <p:cNvPr id="4" name="Text Placeholder 3">
            <a:extLst>
              <a:ext uri="{FF2B5EF4-FFF2-40B4-BE49-F238E27FC236}">
                <a16:creationId xmlns:a16="http://schemas.microsoft.com/office/drawing/2014/main" id="{116ABF90-5D93-9790-E41F-179B22A31CA3}"/>
              </a:ext>
            </a:extLst>
          </p:cNvPr>
          <p:cNvSpPr>
            <a:spLocks noGrp="1"/>
          </p:cNvSpPr>
          <p:nvPr>
            <p:ph type="body" sz="quarter" idx="11"/>
          </p:nvPr>
        </p:nvSpPr>
        <p:spPr>
          <a:xfrm>
            <a:off x="293077" y="1263780"/>
            <a:ext cx="11238523" cy="5264020"/>
          </a:xfrm>
        </p:spPr>
        <p:txBody>
          <a:bodyPr>
            <a:normAutofit/>
          </a:bodyPr>
          <a:lstStyle/>
          <a:p>
            <a:pPr marR="0" lvl="0" algn="ctr" defTabSz="914400" rtl="0" eaLnBrk="1" fontAlgn="auto" latinLnBrk="0" hangingPunct="1">
              <a:lnSpc>
                <a:spcPct val="120000"/>
              </a:lnSpc>
              <a:spcBef>
                <a:spcPts val="1000"/>
              </a:spcBef>
              <a:spcAft>
                <a:spcPts val="0"/>
              </a:spcAft>
              <a:buSzTx/>
              <a:tabLst/>
              <a:defRPr/>
            </a:pPr>
            <a:r>
              <a:rPr kumimoji="0" lang="en-US" sz="1400" b="1" i="1" u="none" strike="noStrike" kern="1200" cap="none" spc="0" normalizeH="0" baseline="0" noProof="0" dirty="0">
                <a:ln>
                  <a:noFill/>
                </a:ln>
                <a:solidFill>
                  <a:prstClr val="black"/>
                </a:solidFill>
                <a:effectLst/>
                <a:uLnTx/>
                <a:uFillTx/>
                <a:latin typeface="Aptos" panose="02110004020202020204"/>
                <a:ea typeface="+mn-ea"/>
                <a:cs typeface="+mn-cs"/>
              </a:rPr>
              <a:t>General model (with hematocrit)</a:t>
            </a:r>
            <a:b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Copeptin = </a:t>
            </a:r>
            <a:r>
              <a:rPr kumimoji="0" lang="el-GR" sz="1400" b="0" i="1" u="none" strike="noStrike" kern="1200" cap="none" spc="0" normalizeH="0" baseline="0" noProof="0" dirty="0">
                <a:ln>
                  <a:noFill/>
                </a:ln>
                <a:solidFill>
                  <a:prstClr val="black"/>
                </a:solidFill>
                <a:effectLst/>
                <a:uLnTx/>
                <a:uFillTx/>
                <a:latin typeface="Aptos" panose="02110004020202020204"/>
                <a:ea typeface="+mn-ea"/>
                <a:cs typeface="+mn-cs"/>
              </a:rPr>
              <a:t>β0 + β1·</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X + </a:t>
            </a:r>
            <a:r>
              <a:rPr kumimoji="0" lang="el-GR" sz="1400" b="0" i="1" u="none" strike="noStrike" kern="1200" cap="none" spc="0" normalizeH="0" baseline="0" noProof="0" dirty="0">
                <a:ln>
                  <a:noFill/>
                </a:ln>
                <a:solidFill>
                  <a:prstClr val="black"/>
                </a:solidFill>
                <a:effectLst/>
                <a:uLnTx/>
                <a:uFillTx/>
                <a:latin typeface="Aptos" panose="02110004020202020204"/>
                <a:ea typeface="+mn-ea"/>
                <a:cs typeface="+mn-cs"/>
              </a:rPr>
              <a:t>β2·1[</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T2D] + </a:t>
            </a:r>
            <a:r>
              <a:rPr kumimoji="0" lang="el-GR" sz="1400" b="0" i="1" u="none" strike="noStrike" kern="1200" cap="none" spc="0" normalizeH="0" baseline="0" noProof="0" dirty="0">
                <a:ln>
                  <a:noFill/>
                </a:ln>
                <a:solidFill>
                  <a:prstClr val="black"/>
                </a:solidFill>
                <a:effectLst/>
                <a:uLnTx/>
                <a:uFillTx/>
                <a:latin typeface="Aptos" panose="02110004020202020204"/>
                <a:ea typeface="+mn-ea"/>
                <a:cs typeface="+mn-cs"/>
              </a:rPr>
              <a:t>β3·(</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X × 1[T2D]) + </a:t>
            </a:r>
            <a:r>
              <a:rPr kumimoji="0" lang="el-GR" sz="1400" b="0" i="1" u="none" strike="noStrike" kern="1200" cap="none" spc="0" normalizeH="0" baseline="0" noProof="0" dirty="0">
                <a:ln>
                  <a:noFill/>
                </a:ln>
                <a:solidFill>
                  <a:prstClr val="black"/>
                </a:solidFill>
                <a:effectLst/>
                <a:uLnTx/>
                <a:uFillTx/>
                <a:latin typeface="Aptos" panose="02110004020202020204"/>
                <a:ea typeface="+mn-ea"/>
                <a:cs typeface="+mn-cs"/>
              </a:rPr>
              <a:t>β4·</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Hct + error</a:t>
            </a:r>
          </a:p>
          <a:p>
            <a:pPr marR="0" lvl="0" algn="ctr" defTabSz="914400" rtl="0" eaLnBrk="1" fontAlgn="auto" latinLnBrk="0" hangingPunct="1">
              <a:lnSpc>
                <a:spcPct val="120000"/>
              </a:lnSpc>
              <a:spcBef>
                <a:spcPts val="1000"/>
              </a:spcBef>
              <a:spcAft>
                <a:spcPts val="0"/>
              </a:spcAft>
              <a:buSzTx/>
              <a:tabLst/>
              <a:defRPr/>
            </a:pPr>
            <a:endPar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endParaRPr>
          </a:p>
          <a:p>
            <a:pPr marR="0" lvl="0" algn="ctr" defTabSz="914400" rtl="0" eaLnBrk="1" fontAlgn="auto" latinLnBrk="0" hangingPunct="1">
              <a:lnSpc>
                <a:spcPct val="120000"/>
              </a:lnSpc>
              <a:spcBef>
                <a:spcPts val="1000"/>
              </a:spcBef>
              <a:spcAft>
                <a:spcPts val="0"/>
              </a:spcAft>
              <a:buSzTx/>
              <a:tabLst/>
              <a:defRPr/>
            </a:pPr>
            <a:r>
              <a:rPr kumimoji="0" lang="en-US" sz="1400" b="1" i="1" u="none" strike="noStrike" kern="1200" cap="none" spc="0" normalizeH="0" baseline="0" noProof="0" dirty="0">
                <a:ln>
                  <a:noFill/>
                </a:ln>
                <a:solidFill>
                  <a:prstClr val="black"/>
                </a:solidFill>
                <a:effectLst/>
                <a:uLnTx/>
                <a:uFillTx/>
                <a:latin typeface="Aptos" panose="02110004020202020204"/>
                <a:ea typeface="+mn-ea"/>
                <a:cs typeface="+mn-cs"/>
              </a:rPr>
              <a:t>HbA1c + hematocrit</a:t>
            </a:r>
            <a:b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Copeptin = 0.134 + 0.523·HbA1c − 4.446·1[T2D] + 1.067·(HbA1c × 1[T2D]) + </a:t>
            </a:r>
            <a:r>
              <a:rPr kumimoji="0" lang="en-US" sz="14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0.0306·Hct </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 error</a:t>
            </a:r>
          </a:p>
          <a:p>
            <a:pPr marR="0" lvl="0" algn="ctr" defTabSz="914400" rtl="0" eaLnBrk="1" fontAlgn="auto" latinLnBrk="0" hangingPunct="1">
              <a:lnSpc>
                <a:spcPct val="120000"/>
              </a:lnSpc>
              <a:spcBef>
                <a:spcPts val="1000"/>
              </a:spcBef>
              <a:spcAft>
                <a:spcPts val="0"/>
              </a:spcAft>
              <a:buSzTx/>
              <a:tabLst/>
              <a:defRPr/>
            </a:pPr>
            <a:r>
              <a:rPr kumimoji="0" lang="en-US" sz="1400" b="1" i="1" u="none" strike="noStrike" kern="1200" cap="none" spc="0" normalizeH="0" baseline="0" noProof="0" dirty="0">
                <a:ln>
                  <a:noFill/>
                </a:ln>
                <a:solidFill>
                  <a:prstClr val="black"/>
                </a:solidFill>
                <a:effectLst/>
                <a:uLnTx/>
                <a:uFillTx/>
                <a:latin typeface="Aptos" panose="02110004020202020204"/>
                <a:ea typeface="+mn-ea"/>
                <a:cs typeface="+mn-cs"/>
              </a:rPr>
              <a:t>Systolic Blood Pressure + hematocrit</a:t>
            </a:r>
            <a:b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Copeptin = 12.107 − 0.0669·SBP − 27.374·1[T2D] + 0.2593·(SBP × 1[T2D]) + </a:t>
            </a:r>
            <a:r>
              <a:rPr kumimoji="0" lang="en-US" sz="14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0.0408·Hct </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 error</a:t>
            </a:r>
          </a:p>
          <a:p>
            <a:pPr marR="0" lvl="0" algn="ctr" defTabSz="914400" rtl="0" eaLnBrk="1" fontAlgn="auto" latinLnBrk="0" hangingPunct="1">
              <a:lnSpc>
                <a:spcPct val="120000"/>
              </a:lnSpc>
              <a:spcBef>
                <a:spcPts val="1000"/>
              </a:spcBef>
              <a:spcAft>
                <a:spcPts val="0"/>
              </a:spcAft>
              <a:buSzTx/>
              <a:tabLst/>
              <a:defRPr/>
            </a:pPr>
            <a:r>
              <a:rPr kumimoji="0" lang="en-US" sz="1400" b="1" i="1" u="none" strike="noStrike" kern="1200" cap="none" spc="0" normalizeH="0" baseline="0" noProof="0" dirty="0">
                <a:ln>
                  <a:noFill/>
                </a:ln>
                <a:solidFill>
                  <a:prstClr val="black"/>
                </a:solidFill>
                <a:effectLst/>
                <a:uLnTx/>
                <a:uFillTx/>
                <a:latin typeface="Aptos" panose="02110004020202020204"/>
                <a:ea typeface="+mn-ea"/>
                <a:cs typeface="+mn-cs"/>
              </a:rPr>
              <a:t>Diastolic Blood Pressure + hematocrit</a:t>
            </a:r>
            <a:b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Copeptin = −5.391 + 0.1134·DBP + 20.232·1[T2D] − 0.2175·(DBP × 1[T2D]) + </a:t>
            </a:r>
            <a:r>
              <a:rPr kumimoji="0" lang="en-US" sz="14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0.0500·Hct </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 error</a:t>
            </a:r>
          </a:p>
          <a:p>
            <a:pPr marR="0" lvl="0" algn="ctr" defTabSz="914400" rtl="0" eaLnBrk="1" fontAlgn="auto" latinLnBrk="0" hangingPunct="1">
              <a:lnSpc>
                <a:spcPct val="120000"/>
              </a:lnSpc>
              <a:spcBef>
                <a:spcPts val="1000"/>
              </a:spcBef>
              <a:spcAft>
                <a:spcPts val="0"/>
              </a:spcAft>
              <a:buSzTx/>
              <a:tabLst/>
              <a:defRPr/>
            </a:pPr>
            <a:r>
              <a:rPr kumimoji="0" lang="en-US" sz="1400" b="1" i="1" u="none" strike="noStrike" kern="1200" cap="none" spc="0" normalizeH="0" baseline="0" noProof="0" dirty="0">
                <a:ln>
                  <a:noFill/>
                </a:ln>
                <a:solidFill>
                  <a:prstClr val="black"/>
                </a:solidFill>
                <a:effectLst/>
                <a:uLnTx/>
                <a:uFillTx/>
                <a:latin typeface="Aptos" panose="02110004020202020204"/>
                <a:ea typeface="+mn-ea"/>
                <a:cs typeface="+mn-cs"/>
              </a:rPr>
              <a:t>Insulin Sensitivity + hematocrit</a:t>
            </a:r>
            <a:b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Copeptin = −4.858 + 0.689·GIR 190 + 12.798·1[T2D] − 1.256·(GIR 190 × 1[T2D]) + </a:t>
            </a:r>
            <a:r>
              <a:rPr kumimoji="0" lang="en-US" sz="14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0.1167·Hct </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 error</a:t>
            </a:r>
          </a:p>
          <a:p>
            <a:pPr marR="0" lvl="0" algn="ctr" defTabSz="914400" rtl="0" eaLnBrk="1" fontAlgn="auto" latinLnBrk="0" hangingPunct="1">
              <a:lnSpc>
                <a:spcPct val="120000"/>
              </a:lnSpc>
              <a:spcBef>
                <a:spcPts val="1000"/>
              </a:spcBef>
              <a:spcAft>
                <a:spcPts val="0"/>
              </a:spcAft>
              <a:buSzTx/>
              <a:tabLst/>
              <a:defRPr/>
            </a:pPr>
            <a:r>
              <a:rPr kumimoji="0" lang="en-US" sz="1400" b="1" i="1" u="none" strike="noStrike" kern="1200" cap="none" spc="0" normalizeH="0" baseline="0" noProof="0" dirty="0">
                <a:ln>
                  <a:noFill/>
                </a:ln>
                <a:solidFill>
                  <a:prstClr val="black"/>
                </a:solidFill>
                <a:effectLst/>
                <a:uLnTx/>
                <a:uFillTx/>
                <a:latin typeface="Aptos" panose="02110004020202020204"/>
                <a:ea typeface="+mn-ea"/>
                <a:cs typeface="+mn-cs"/>
              </a:rPr>
              <a:t>Free Fatty Acids+ hematocrit</a:t>
            </a:r>
            <a:b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Copeptin = 0.1014 + 0.000132·FFA + 1.710·1[T2D] + 0.001251·(FFA × 1[T2D]) + </a:t>
            </a:r>
            <a:r>
              <a:rPr kumimoji="0" lang="en-US" sz="14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0.1245·Hct </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 error</a:t>
            </a:r>
          </a:p>
          <a:p>
            <a:pPr marR="0" lvl="0" algn="ctr" defTabSz="914400" rtl="0" eaLnBrk="1" fontAlgn="auto" latinLnBrk="0" hangingPunct="1">
              <a:lnSpc>
                <a:spcPct val="120000"/>
              </a:lnSpc>
              <a:spcBef>
                <a:spcPts val="1000"/>
              </a:spcBef>
              <a:spcAft>
                <a:spcPts val="0"/>
              </a:spcAft>
              <a:buSzTx/>
              <a:tabLst/>
              <a:defRPr/>
            </a:pPr>
            <a:r>
              <a:rPr kumimoji="0" lang="en-US" sz="1400" b="1" i="1" u="none" strike="noStrike" kern="1200" cap="none" spc="0" normalizeH="0" baseline="0" noProof="0" dirty="0">
                <a:ln>
                  <a:noFill/>
                </a:ln>
                <a:solidFill>
                  <a:prstClr val="black"/>
                </a:solidFill>
                <a:effectLst/>
                <a:uLnTx/>
                <a:uFillTx/>
                <a:latin typeface="Aptos" panose="02110004020202020204"/>
                <a:ea typeface="+mn-ea"/>
                <a:cs typeface="+mn-cs"/>
              </a:rPr>
              <a:t>Estimated Glomerular Filtration Rate + hematocrit</a:t>
            </a:r>
            <a:b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Copeptin = −8.391 + 0.0853·eGFR + 14.215·1[T2D] − 0.0908·(eGFR × 1[T2D]) + </a:t>
            </a:r>
            <a:r>
              <a:rPr kumimoji="0" lang="en-US" sz="1400" b="0" i="1"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rPr>
              <a:t>0.1000·Hct </a:t>
            </a: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 error</a:t>
            </a:r>
          </a:p>
          <a:p>
            <a:endParaRPr lang="en-US" dirty="0"/>
          </a:p>
        </p:txBody>
      </p:sp>
    </p:spTree>
    <p:extLst>
      <p:ext uri="{BB962C8B-B14F-4D97-AF65-F5344CB8AC3E}">
        <p14:creationId xmlns:p14="http://schemas.microsoft.com/office/powerpoint/2010/main" val="2985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F5087-A153-CDCD-EA0F-D08D5B44F0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FE5B9C-1243-EEE0-3CCC-CD2EA6761F1F}"/>
              </a:ext>
            </a:extLst>
          </p:cNvPr>
          <p:cNvSpPr>
            <a:spLocks noGrp="1"/>
          </p:cNvSpPr>
          <p:nvPr>
            <p:ph type="title"/>
          </p:nvPr>
        </p:nvSpPr>
        <p:spPr>
          <a:xfrm>
            <a:off x="184992" y="435908"/>
            <a:ext cx="11658600" cy="643338"/>
          </a:xfrm>
        </p:spPr>
        <p:txBody>
          <a:bodyPr>
            <a:normAutofit/>
          </a:bodyPr>
          <a:lstStyle/>
          <a:p>
            <a:pPr algn="ctr"/>
            <a:r>
              <a:rPr lang="en-US" sz="3200" dirty="0"/>
              <a:t>Summary-Adjusted Model</a:t>
            </a:r>
          </a:p>
        </p:txBody>
      </p:sp>
      <p:sp>
        <p:nvSpPr>
          <p:cNvPr id="4" name="Text Placeholder 3">
            <a:extLst>
              <a:ext uri="{FF2B5EF4-FFF2-40B4-BE49-F238E27FC236}">
                <a16:creationId xmlns:a16="http://schemas.microsoft.com/office/drawing/2014/main" id="{A8822BFD-2212-218F-B84C-5814AF2E89F6}"/>
              </a:ext>
            </a:extLst>
          </p:cNvPr>
          <p:cNvSpPr>
            <a:spLocks noGrp="1"/>
          </p:cNvSpPr>
          <p:nvPr>
            <p:ph type="body" sz="quarter" idx="11"/>
          </p:nvPr>
        </p:nvSpPr>
        <p:spPr>
          <a:xfrm>
            <a:off x="91196" y="1460665"/>
            <a:ext cx="10216585" cy="4824395"/>
          </a:xfrm>
        </p:spPr>
        <p:txBody>
          <a:bodyPr>
            <a:normAutofit/>
          </a:bodyPr>
          <a:lstStyle/>
          <a:p>
            <a:pPr marL="742950" lvl="1" indent="-285750" eaLnBrk="0" fontAlgn="base" hangingPunct="0">
              <a:lnSpc>
                <a:spcPct val="100000"/>
              </a:lnSpc>
              <a:spcBef>
                <a:spcPct val="0"/>
              </a:spcBef>
              <a:spcAft>
                <a:spcPct val="0"/>
              </a:spcAft>
              <a:buClr>
                <a:srgbClr val="CBB379"/>
              </a:buClr>
              <a:buFont typeface="Wingdings" pitchFamily="2" charset="2"/>
              <a:buChar char="§"/>
              <a:defRPr/>
            </a:pPr>
            <a:r>
              <a:rPr lang="en-US" sz="2400" dirty="0">
                <a:solidFill>
                  <a:schemeClr val="tx1"/>
                </a:solidFill>
              </a:rPr>
              <a:t>Adjusting for hematocrit did not change the main patterns</a:t>
            </a:r>
          </a:p>
          <a:p>
            <a:pPr marL="742950" lvl="1" indent="-285750" eaLnBrk="0" fontAlgn="base" hangingPunct="0">
              <a:lnSpc>
                <a:spcPct val="100000"/>
              </a:lnSpc>
              <a:spcBef>
                <a:spcPct val="0"/>
              </a:spcBef>
              <a:spcAft>
                <a:spcPct val="0"/>
              </a:spcAft>
              <a:buClr>
                <a:srgbClr val="CBB379"/>
              </a:buClr>
              <a:buFont typeface="Wingdings" pitchFamily="2" charset="2"/>
              <a:buChar char="§"/>
              <a:defRPr/>
            </a:pPr>
            <a:endParaRPr lang="en-US" sz="2400" dirty="0">
              <a:solidFill>
                <a:schemeClr val="tx1"/>
              </a:solidFill>
            </a:endParaRPr>
          </a:p>
          <a:p>
            <a:pPr marL="742950" lvl="1" indent="-285750" eaLnBrk="0" fontAlgn="base" hangingPunct="0">
              <a:lnSpc>
                <a:spcPct val="100000"/>
              </a:lnSpc>
              <a:spcBef>
                <a:spcPct val="0"/>
              </a:spcBef>
              <a:spcAft>
                <a:spcPct val="0"/>
              </a:spcAft>
              <a:buClr>
                <a:srgbClr val="CBB379"/>
              </a:buClr>
              <a:buFont typeface="Wingdings" pitchFamily="2" charset="2"/>
              <a:buChar char="§"/>
              <a:defRPr/>
            </a:pPr>
            <a:r>
              <a:rPr lang="en-US" sz="2400" dirty="0">
                <a:solidFill>
                  <a:schemeClr val="tx1"/>
                </a:solidFill>
              </a:rPr>
              <a:t>Type 1 diabetes: copeptin still rises with higher HbA1c; other links are weak</a:t>
            </a:r>
          </a:p>
          <a:p>
            <a:pPr marL="742950" lvl="1" indent="-285750" eaLnBrk="0" fontAlgn="base" hangingPunct="0">
              <a:lnSpc>
                <a:spcPct val="100000"/>
              </a:lnSpc>
              <a:spcBef>
                <a:spcPct val="0"/>
              </a:spcBef>
              <a:spcAft>
                <a:spcPct val="0"/>
              </a:spcAft>
              <a:buClr>
                <a:srgbClr val="CBB379"/>
              </a:buClr>
              <a:buFont typeface="Wingdings" pitchFamily="2" charset="2"/>
              <a:buChar char="§"/>
              <a:defRPr/>
            </a:pPr>
            <a:endParaRPr lang="en-US" sz="2400" dirty="0">
              <a:solidFill>
                <a:schemeClr val="tx1"/>
              </a:solidFill>
            </a:endParaRPr>
          </a:p>
          <a:p>
            <a:pPr marL="742950" lvl="1" indent="-285750" eaLnBrk="0" fontAlgn="base" hangingPunct="0">
              <a:lnSpc>
                <a:spcPct val="100000"/>
              </a:lnSpc>
              <a:spcBef>
                <a:spcPct val="0"/>
              </a:spcBef>
              <a:spcAft>
                <a:spcPct val="0"/>
              </a:spcAft>
              <a:buClr>
                <a:srgbClr val="CBB379"/>
              </a:buClr>
              <a:buFont typeface="Wingdings" pitchFamily="2" charset="2"/>
              <a:buChar char="§"/>
              <a:defRPr/>
            </a:pPr>
            <a:r>
              <a:rPr lang="en-US" sz="2400" dirty="0">
                <a:solidFill>
                  <a:schemeClr val="tx1"/>
                </a:solidFill>
              </a:rPr>
              <a:t>Type 2 diabetes: copeptin is more related to lower insulin sensitivity and higher free fatty acids than to kidney measures or BP</a:t>
            </a:r>
          </a:p>
          <a:p>
            <a:pPr marL="742950" lvl="1" indent="-285750" eaLnBrk="0" fontAlgn="base" hangingPunct="0">
              <a:lnSpc>
                <a:spcPct val="100000"/>
              </a:lnSpc>
              <a:spcBef>
                <a:spcPct val="0"/>
              </a:spcBef>
              <a:spcAft>
                <a:spcPct val="0"/>
              </a:spcAft>
              <a:buClr>
                <a:srgbClr val="CBB379"/>
              </a:buClr>
              <a:buFont typeface="Wingdings" pitchFamily="2" charset="2"/>
              <a:buChar char="§"/>
              <a:defRPr/>
            </a:pPr>
            <a:endParaRPr lang="en-US" sz="2400" dirty="0">
              <a:solidFill>
                <a:schemeClr val="tx1"/>
              </a:solidFill>
            </a:endParaRPr>
          </a:p>
          <a:p>
            <a:pPr marL="742950" lvl="1" indent="-285750" eaLnBrk="0" fontAlgn="base" hangingPunct="0">
              <a:lnSpc>
                <a:spcPct val="100000"/>
              </a:lnSpc>
              <a:spcBef>
                <a:spcPct val="0"/>
              </a:spcBef>
              <a:spcAft>
                <a:spcPct val="0"/>
              </a:spcAft>
              <a:buClr>
                <a:srgbClr val="CBB379"/>
              </a:buClr>
              <a:buFont typeface="Wingdings" pitchFamily="2" charset="2"/>
              <a:buChar char="§"/>
              <a:defRPr/>
            </a:pPr>
            <a:r>
              <a:rPr lang="en-US" sz="2400" dirty="0">
                <a:solidFill>
                  <a:schemeClr val="tx1"/>
                </a:solidFill>
              </a:rPr>
              <a:t>Overall, copeptin looks more like a cardiometabolic stress marker than a marker of kidney filtration or resting BP</a:t>
            </a:r>
            <a:endParaRPr lang="en-US" altLang="en-US" sz="2400" b="1" dirty="0">
              <a:solidFill>
                <a:schemeClr val="tx1"/>
              </a:solidFill>
              <a:latin typeface="Arial" panose="020B0604020202020204" pitchFamily="34" charset="0"/>
            </a:endParaRPr>
          </a:p>
          <a:p>
            <a:pPr lvl="1" eaLnBrk="0" fontAlgn="base" hangingPunct="0">
              <a:lnSpc>
                <a:spcPct val="100000"/>
              </a:lnSpc>
              <a:spcBef>
                <a:spcPct val="0"/>
              </a:spcBef>
              <a:spcAft>
                <a:spcPct val="0"/>
              </a:spcAft>
              <a:buClr>
                <a:srgbClr val="FFFFFF">
                  <a:alpha val="84706"/>
                </a:srgbClr>
              </a:buClr>
              <a:defRPr/>
            </a:pPr>
            <a:endParaRPr kumimoji="0" lang="en-US" alt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42216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FE04A-8863-03A9-3165-157B46D2DE6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226393-1112-3271-07B5-485F6D1D2AC8}"/>
              </a:ext>
            </a:extLst>
          </p:cNvPr>
          <p:cNvSpPr>
            <a:spLocks noGrp="1"/>
          </p:cNvSpPr>
          <p:nvPr>
            <p:ph type="title"/>
          </p:nvPr>
        </p:nvSpPr>
        <p:spPr>
          <a:xfrm>
            <a:off x="1340730" y="404541"/>
            <a:ext cx="9143215" cy="643338"/>
          </a:xfrm>
        </p:spPr>
        <p:txBody>
          <a:bodyPr>
            <a:normAutofit/>
          </a:bodyPr>
          <a:lstStyle/>
          <a:p>
            <a:pPr algn="ctr"/>
            <a:r>
              <a:rPr lang="en-US" sz="3200" dirty="0"/>
              <a:t>Overall summary and interpretation</a:t>
            </a:r>
          </a:p>
        </p:txBody>
      </p:sp>
      <p:sp>
        <p:nvSpPr>
          <p:cNvPr id="4" name="Text Placeholder 3">
            <a:extLst>
              <a:ext uri="{FF2B5EF4-FFF2-40B4-BE49-F238E27FC236}">
                <a16:creationId xmlns:a16="http://schemas.microsoft.com/office/drawing/2014/main" id="{C9794A7B-D850-AFC0-2D3A-2F74C15E513D}"/>
              </a:ext>
            </a:extLst>
          </p:cNvPr>
          <p:cNvSpPr>
            <a:spLocks noGrp="1"/>
          </p:cNvSpPr>
          <p:nvPr>
            <p:ph type="body" sz="quarter" idx="11"/>
          </p:nvPr>
        </p:nvSpPr>
        <p:spPr>
          <a:xfrm>
            <a:off x="293075" y="1572252"/>
            <a:ext cx="11238523" cy="4973779"/>
          </a:xfrm>
        </p:spPr>
        <p:txBody>
          <a:bodyPr>
            <a:normAutofit/>
          </a:bodyPr>
          <a:lstStyle/>
          <a:p>
            <a:pPr marL="342900" marR="0" lvl="0" indent="-342900" algn="l" defTabSz="914400" rtl="0" eaLnBrk="1" fontAlgn="auto" latinLnBrk="0" hangingPunct="1">
              <a:lnSpc>
                <a:spcPct val="90000"/>
              </a:lnSpc>
              <a:spcBef>
                <a:spcPts val="1000"/>
              </a:spcBef>
              <a:spcAft>
                <a:spcPts val="0"/>
              </a:spcAft>
              <a:buSzTx/>
              <a:buFont typeface="Wingdings" panose="05000000000000000000" pitchFamily="2" charset="2"/>
              <a:buChar char="§"/>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Effect of hematocrit adjustment</a:t>
            </a:r>
          </a:p>
          <a:p>
            <a:pPr marL="800100" marR="0" lvl="1" indent="-342900" algn="l" defTabSz="914400" rtl="0" eaLnBrk="1" fontAlgn="auto" latinLnBrk="0" hangingPunct="1">
              <a:lnSpc>
                <a:spcPct val="90000"/>
              </a:lnSpc>
              <a:spcBef>
                <a:spcPts val="500"/>
              </a:spcBef>
              <a:spcAft>
                <a:spcPts val="0"/>
              </a:spcAft>
              <a:buClr>
                <a:srgbClr val="CBB379"/>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Adding hematocrit as a covariate did not meaningfully change the main patterns by diabetes type.</a:t>
            </a:r>
          </a:p>
          <a:p>
            <a:pPr marL="800100" marR="0" lvl="1" indent="-342900" algn="l" defTabSz="914400" rtl="0" eaLnBrk="1" fontAlgn="auto" latinLnBrk="0" hangingPunct="1">
              <a:lnSpc>
                <a:spcPct val="90000"/>
              </a:lnSpc>
              <a:spcBef>
                <a:spcPts val="500"/>
              </a:spcBef>
              <a:spcAft>
                <a:spcPts val="0"/>
              </a:spcAft>
              <a:buClr>
                <a:srgbClr val="CBB379"/>
              </a:buClr>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800100" marR="0" lvl="1" indent="-342900" algn="l" defTabSz="914400" rtl="0" eaLnBrk="1" fontAlgn="auto" latinLnBrk="0" hangingPunct="1">
              <a:lnSpc>
                <a:spcPct val="90000"/>
              </a:lnSpc>
              <a:spcBef>
                <a:spcPts val="500"/>
              </a:spcBef>
              <a:spcAft>
                <a:spcPts val="0"/>
              </a:spcAft>
              <a:buClr>
                <a:srgbClr val="CBB379"/>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This supports that the observed relationships are not driven only by blood concentration effects.</a:t>
            </a:r>
          </a:p>
          <a:p>
            <a:pPr marL="800100" marR="0" lvl="1" indent="-342900" algn="l" defTabSz="914400" rtl="0" eaLnBrk="1" fontAlgn="auto" latinLnBrk="0" hangingPunct="1">
              <a:lnSpc>
                <a:spcPct val="90000"/>
              </a:lnSpc>
              <a:spcBef>
                <a:spcPts val="500"/>
              </a:spcBef>
              <a:spcAft>
                <a:spcPts val="0"/>
              </a:spcAft>
              <a:buClr>
                <a:srgbClr val="CBB379"/>
              </a:buClr>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342900" marR="0" lvl="0" indent="-342900" algn="l" defTabSz="914400" rtl="0" eaLnBrk="1" fontAlgn="auto" latinLnBrk="0" hangingPunct="1">
              <a:lnSpc>
                <a:spcPct val="90000"/>
              </a:lnSpc>
              <a:spcBef>
                <a:spcPts val="1000"/>
              </a:spcBef>
              <a:spcAft>
                <a:spcPts val="0"/>
              </a:spcAft>
              <a:buSzTx/>
              <a:buFont typeface="Wingdings" panose="05000000000000000000" pitchFamily="2" charset="2"/>
              <a:buChar char="§"/>
              <a:tabLst/>
              <a:defRPr/>
            </a:pPr>
            <a:r>
              <a:rPr kumimoji="0" lang="en-US" sz="2400" b="1" i="0" u="none" strike="noStrike" kern="1200" cap="none" spc="0" normalizeH="0" baseline="0" noProof="0" dirty="0">
                <a:ln>
                  <a:noFill/>
                </a:ln>
                <a:solidFill>
                  <a:prstClr val="black"/>
                </a:solidFill>
                <a:effectLst/>
                <a:uLnTx/>
                <a:uFillTx/>
                <a:latin typeface="Aptos" panose="02110004020202020204"/>
                <a:ea typeface="+mn-ea"/>
                <a:cs typeface="+mn-cs"/>
              </a:rPr>
              <a:t>Limitations</a:t>
            </a:r>
          </a:p>
          <a:p>
            <a:pPr marL="800100" marR="0" lvl="1" indent="-342900" algn="l" defTabSz="914400" rtl="0" eaLnBrk="1" fontAlgn="auto" latinLnBrk="0" hangingPunct="1">
              <a:lnSpc>
                <a:spcPct val="90000"/>
              </a:lnSpc>
              <a:spcBef>
                <a:spcPts val="500"/>
              </a:spcBef>
              <a:spcAft>
                <a:spcPts val="0"/>
              </a:spcAft>
              <a:buClr>
                <a:srgbClr val="CBB379"/>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Small cross-sectional sample and multiple predictors, so estimates are imprecise, and results should be viewed as exploratory and hypothesis generating.</a:t>
            </a:r>
          </a:p>
        </p:txBody>
      </p:sp>
    </p:spTree>
    <p:extLst>
      <p:ext uri="{BB962C8B-B14F-4D97-AF65-F5344CB8AC3E}">
        <p14:creationId xmlns:p14="http://schemas.microsoft.com/office/powerpoint/2010/main" val="2889807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35D2A-B55F-A69B-4D6F-F993928A502E}"/>
              </a:ext>
            </a:extLst>
          </p:cNvPr>
          <p:cNvSpPr>
            <a:spLocks noGrp="1"/>
          </p:cNvSpPr>
          <p:nvPr>
            <p:ph type="title"/>
          </p:nvPr>
        </p:nvSpPr>
        <p:spPr>
          <a:xfrm>
            <a:off x="2525483" y="631458"/>
            <a:ext cx="9143215" cy="643338"/>
          </a:xfrm>
        </p:spPr>
        <p:txBody>
          <a:bodyPr>
            <a:normAutofit fontScale="90000"/>
          </a:bodyPr>
          <a:lstStyle/>
          <a:p>
            <a:r>
              <a:rPr lang="en-US" dirty="0"/>
              <a:t>Implications and Next Steps</a:t>
            </a:r>
          </a:p>
        </p:txBody>
      </p:sp>
      <p:sp>
        <p:nvSpPr>
          <p:cNvPr id="4" name="Text Placeholder 3">
            <a:extLst>
              <a:ext uri="{FF2B5EF4-FFF2-40B4-BE49-F238E27FC236}">
                <a16:creationId xmlns:a16="http://schemas.microsoft.com/office/drawing/2014/main" id="{D7F84198-BF49-17B2-23BD-EB3DF21AE9CF}"/>
              </a:ext>
            </a:extLst>
          </p:cNvPr>
          <p:cNvSpPr>
            <a:spLocks noGrp="1"/>
          </p:cNvSpPr>
          <p:nvPr>
            <p:ph type="body" sz="quarter" idx="11"/>
          </p:nvPr>
        </p:nvSpPr>
        <p:spPr>
          <a:xfrm>
            <a:off x="249014" y="1653727"/>
            <a:ext cx="10221016" cy="2980529"/>
          </a:xfrm>
        </p:spPr>
        <p:txBody>
          <a:bodyPr>
            <a:normAutofit fontScale="25000" lnSpcReduction="20000"/>
          </a:bodyPr>
          <a:lstStyle/>
          <a:p>
            <a:pPr lvl="0">
              <a:lnSpc>
                <a:spcPct val="90000"/>
              </a:lnSpc>
              <a:defRPr/>
            </a:pPr>
            <a:endParaRPr lang="en-US" sz="9600" b="1" dirty="0">
              <a:solidFill>
                <a:prstClr val="black"/>
              </a:solidFill>
            </a:endParaRPr>
          </a:p>
          <a:p>
            <a:pPr marL="800100" lvl="1" indent="-342900">
              <a:buClr>
                <a:srgbClr val="CBB379"/>
              </a:buClr>
              <a:buFont typeface="Wingdings" panose="05000000000000000000" pitchFamily="2" charset="2"/>
              <a:buChar char="§"/>
              <a:defRPr/>
            </a:pPr>
            <a:r>
              <a:rPr lang="en-US" sz="9600" dirty="0">
                <a:solidFill>
                  <a:prstClr val="black"/>
                </a:solidFill>
              </a:rPr>
              <a:t>Copeptin may be useful as a marker of metabolic stress in type 2 diabetes and of chronic hyperglycemia in type 1 diabetes</a:t>
            </a:r>
          </a:p>
          <a:p>
            <a:pPr marL="800100" lvl="1" indent="-342900">
              <a:buClr>
                <a:srgbClr val="CBB379"/>
              </a:buClr>
              <a:buFont typeface="Wingdings" panose="05000000000000000000" pitchFamily="2" charset="2"/>
              <a:buChar char="§"/>
              <a:defRPr/>
            </a:pPr>
            <a:endParaRPr lang="en-US" sz="8000" dirty="0">
              <a:solidFill>
                <a:prstClr val="black"/>
              </a:solidFill>
            </a:endParaRPr>
          </a:p>
          <a:p>
            <a:pPr marL="800100" lvl="1" indent="-342900">
              <a:buClr>
                <a:srgbClr val="CBB379"/>
              </a:buClr>
              <a:buFont typeface="Wingdings" panose="05000000000000000000" pitchFamily="2" charset="2"/>
              <a:buChar char="§"/>
              <a:defRPr/>
            </a:pPr>
            <a:r>
              <a:rPr lang="en-US" sz="9600" dirty="0">
                <a:solidFill>
                  <a:schemeClr val="tx1"/>
                </a:solidFill>
              </a:rPr>
              <a:t>Results were unchanged after hematocrit adjustment, but future work should still account for plasma volume</a:t>
            </a:r>
          </a:p>
          <a:p>
            <a:pPr marL="800100" lvl="1" indent="-342900">
              <a:buClr>
                <a:srgbClr val="CBB379"/>
              </a:buClr>
              <a:buFont typeface="Wingdings" panose="05000000000000000000" pitchFamily="2" charset="2"/>
              <a:buChar char="§"/>
              <a:defRPr/>
            </a:pPr>
            <a:endParaRPr lang="en-US" sz="9600" dirty="0">
              <a:solidFill>
                <a:schemeClr val="tx1"/>
              </a:solidFill>
            </a:endParaRPr>
          </a:p>
          <a:p>
            <a:pPr marL="800100" lvl="1" indent="-342900">
              <a:buClr>
                <a:srgbClr val="CBB379"/>
              </a:buClr>
              <a:buFont typeface="Wingdings" panose="05000000000000000000" pitchFamily="2" charset="2"/>
              <a:buChar char="§"/>
              <a:defRPr/>
            </a:pPr>
            <a:r>
              <a:rPr lang="en-US" sz="9600" dirty="0">
                <a:solidFill>
                  <a:prstClr val="black"/>
                </a:solidFill>
              </a:rPr>
              <a:t>Larger longitudinal studies that combine metabolic measures, copeptin, and kidney outcomes are needed to confirm these patterns and evaluate prediction of diabetic kidney disease.</a:t>
            </a:r>
          </a:p>
          <a:p>
            <a:endParaRPr lang="en-US" dirty="0"/>
          </a:p>
        </p:txBody>
      </p:sp>
    </p:spTree>
    <p:extLst>
      <p:ext uri="{BB962C8B-B14F-4D97-AF65-F5344CB8AC3E}">
        <p14:creationId xmlns:p14="http://schemas.microsoft.com/office/powerpoint/2010/main" val="398040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A165A-2F1A-A9B5-5287-6A2396AA9C2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3B9985D-9AA1-8C44-19FF-FF703400D235}"/>
              </a:ext>
            </a:extLst>
          </p:cNvPr>
          <p:cNvSpPr>
            <a:spLocks noGrp="1"/>
          </p:cNvSpPr>
          <p:nvPr>
            <p:ph type="title"/>
          </p:nvPr>
        </p:nvSpPr>
        <p:spPr>
          <a:xfrm>
            <a:off x="1340730" y="429941"/>
            <a:ext cx="9143215" cy="643338"/>
          </a:xfrm>
        </p:spPr>
        <p:txBody>
          <a:bodyPr>
            <a:normAutofit fontScale="90000"/>
          </a:bodyPr>
          <a:lstStyle/>
          <a:p>
            <a:pPr algn="ctr"/>
            <a:r>
              <a:rPr lang="en-US" dirty="0"/>
              <a:t>Thank you!</a:t>
            </a:r>
          </a:p>
        </p:txBody>
      </p:sp>
      <p:sp>
        <p:nvSpPr>
          <p:cNvPr id="4" name="Text Placeholder 3">
            <a:extLst>
              <a:ext uri="{FF2B5EF4-FFF2-40B4-BE49-F238E27FC236}">
                <a16:creationId xmlns:a16="http://schemas.microsoft.com/office/drawing/2014/main" id="{E5CA279F-9085-F1BB-B595-77F78B13E6F5}"/>
              </a:ext>
            </a:extLst>
          </p:cNvPr>
          <p:cNvSpPr>
            <a:spLocks noGrp="1"/>
          </p:cNvSpPr>
          <p:nvPr>
            <p:ph type="body" sz="quarter" idx="11"/>
          </p:nvPr>
        </p:nvSpPr>
        <p:spPr>
          <a:xfrm>
            <a:off x="293075" y="1454280"/>
            <a:ext cx="11238523" cy="4973779"/>
          </a:xfrm>
        </p:spPr>
        <p:txBody>
          <a:bodyPr>
            <a:normAutofit/>
          </a:bodyPr>
          <a:lstStyle/>
          <a:p>
            <a:pPr marL="285750" indent="-285750">
              <a:buFont typeface="Arial" panose="020B0604020202020204" pitchFamily="34" charset="0"/>
              <a:buChar char="•"/>
            </a:pPr>
            <a:r>
              <a:rPr lang="en-US" dirty="0">
                <a:solidFill>
                  <a:schemeClr val="tx1"/>
                </a:solidFill>
              </a:rPr>
              <a:t>Petter Bjornstad, MD, Professor of Pediatrics and Medicine, Director, UW Medicine Diabetes Institute</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Laura Pyle, MS, PhD, Research Professor, Division of Metabolism, Endocrinology and Nutrition; Director of Biostatistics, UW Medicine Diabetes Institute, University of Washington</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Ye Ji Choi, MPH, Research Scientist/Engineer, Kidney Research Institute and Department of Medicine, University of Washington </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Eleanor Cotton, MS, Research Instructor, Department of Biostatistics &amp; Informatics, Colorado School of Public Health, University of Colorado Anschutz Medical Campus</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Gregory Tung, PhD, MPH, </a:t>
            </a:r>
            <a:r>
              <a:rPr lang="en-US" altLang="en-US" dirty="0">
                <a:solidFill>
                  <a:schemeClr val="tx1"/>
                </a:solidFill>
              </a:rPr>
              <a:t>Department of Health Systems, Management &amp; Policy</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2968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083DD-ABDE-49BD-7744-CC6055DE56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2F4CEA-253A-983E-B304-A21C51943325}"/>
              </a:ext>
            </a:extLst>
          </p:cNvPr>
          <p:cNvSpPr>
            <a:spLocks noGrp="1"/>
          </p:cNvSpPr>
          <p:nvPr>
            <p:ph type="title"/>
          </p:nvPr>
        </p:nvSpPr>
        <p:spPr>
          <a:xfrm>
            <a:off x="2234796" y="434317"/>
            <a:ext cx="6656752" cy="643338"/>
          </a:xfrm>
        </p:spPr>
        <p:txBody>
          <a:bodyPr>
            <a:normAutofit/>
          </a:bodyPr>
          <a:lstStyle/>
          <a:p>
            <a:pPr algn="ctr"/>
            <a:r>
              <a:rPr lang="en-US" sz="3200" dirty="0"/>
              <a:t>Background</a:t>
            </a:r>
          </a:p>
        </p:txBody>
      </p:sp>
      <p:sp>
        <p:nvSpPr>
          <p:cNvPr id="3" name="TextBox 2">
            <a:extLst>
              <a:ext uri="{FF2B5EF4-FFF2-40B4-BE49-F238E27FC236}">
                <a16:creationId xmlns:a16="http://schemas.microsoft.com/office/drawing/2014/main" id="{9062EEC2-D983-E3D1-EF51-8ED4FE7D2ECF}"/>
              </a:ext>
            </a:extLst>
          </p:cNvPr>
          <p:cNvSpPr txBox="1"/>
          <p:nvPr/>
        </p:nvSpPr>
        <p:spPr>
          <a:xfrm>
            <a:off x="443577" y="1315886"/>
            <a:ext cx="10968610" cy="4093428"/>
          </a:xfrm>
          <a:prstGeom prst="rect">
            <a:avLst/>
          </a:prstGeom>
          <a:noFill/>
        </p:spPr>
        <p:txBody>
          <a:bodyPr wrap="square" rtlCol="0">
            <a:spAutoFit/>
          </a:bodyPr>
          <a:lstStyle/>
          <a:p>
            <a:pPr marL="457200" indent="-457200">
              <a:buClr>
                <a:srgbClr val="CBB379"/>
              </a:buClr>
              <a:buFont typeface="Wingdings" panose="05000000000000000000" pitchFamily="2" charset="2"/>
              <a:buChar char="§"/>
            </a:pPr>
            <a:r>
              <a:rPr lang="en-US" altLang="en-US" sz="2000" dirty="0">
                <a:solidFill>
                  <a:srgbClr val="000000"/>
                </a:solidFill>
                <a:latin typeface="Arial" panose="020B0604020202020204" pitchFamily="34" charset="0"/>
              </a:rPr>
              <a:t>Vasopressin </a:t>
            </a:r>
            <a:r>
              <a:rPr lang="en-US" altLang="en-US" sz="2000" dirty="0">
                <a:latin typeface="Arial" panose="020B0604020202020204" pitchFamily="34" charset="0"/>
              </a:rPr>
              <a:t>(also known as antidiuretic hormone) </a:t>
            </a:r>
            <a:r>
              <a:rPr lang="en-US" altLang="en-US" sz="2000" dirty="0">
                <a:solidFill>
                  <a:srgbClr val="000000"/>
                </a:solidFill>
                <a:latin typeface="Arial" panose="020B0604020202020204" pitchFamily="34" charset="0"/>
              </a:rPr>
              <a:t>helps regulate water balance, blood pressure, and several metabolic processes.</a:t>
            </a:r>
          </a:p>
          <a:p>
            <a:pPr marL="457200" indent="-457200">
              <a:buClr>
                <a:srgbClr val="CBB379"/>
              </a:buClr>
              <a:buFont typeface="Wingdings" panose="05000000000000000000" pitchFamily="2" charset="2"/>
              <a:buChar char="§"/>
            </a:pPr>
            <a:endParaRPr lang="en-US" altLang="en-US" sz="2000" dirty="0">
              <a:solidFill>
                <a:srgbClr val="000000"/>
              </a:solidFill>
              <a:latin typeface="Arial" panose="020B0604020202020204" pitchFamily="34" charset="0"/>
            </a:endParaRPr>
          </a:p>
          <a:p>
            <a:pPr marL="457200" indent="-457200">
              <a:buClr>
                <a:srgbClr val="CBB379"/>
              </a:buClr>
              <a:buFont typeface="Wingdings" panose="05000000000000000000" pitchFamily="2" charset="2"/>
              <a:buChar char="§"/>
            </a:pPr>
            <a:r>
              <a:rPr lang="en-US" altLang="en-US" sz="2000" dirty="0">
                <a:solidFill>
                  <a:srgbClr val="000000"/>
                </a:solidFill>
                <a:latin typeface="Arial" panose="020B0604020202020204" pitchFamily="34" charset="0"/>
              </a:rPr>
              <a:t>Copeptin is a stable peptide released at the same time as vasopressin from the posterior pituitary gland in the brain and is easier to measure than vasopressin and reflects stress level and hydration status within the body.</a:t>
            </a:r>
            <a:br>
              <a:rPr lang="en-US" altLang="en-US" sz="2000" dirty="0">
                <a:solidFill>
                  <a:srgbClr val="000000"/>
                </a:solidFill>
                <a:latin typeface="Arial" panose="020B0604020202020204" pitchFamily="34" charset="0"/>
              </a:rPr>
            </a:br>
            <a:endParaRPr lang="en-US" altLang="en-US" sz="2000" dirty="0">
              <a:solidFill>
                <a:srgbClr val="000000"/>
              </a:solidFill>
              <a:latin typeface="Arial" panose="020B0604020202020204" pitchFamily="34" charset="0"/>
            </a:endParaRPr>
          </a:p>
          <a:p>
            <a:pPr marL="457200" indent="-457200">
              <a:buClr>
                <a:srgbClr val="CBB379"/>
              </a:buClr>
              <a:buFont typeface="Wingdings" panose="05000000000000000000" pitchFamily="2" charset="2"/>
              <a:buChar char="§"/>
            </a:pPr>
            <a:r>
              <a:rPr lang="en-US" altLang="en-US" sz="2000" dirty="0">
                <a:solidFill>
                  <a:srgbClr val="000000"/>
                </a:solidFill>
                <a:latin typeface="Arial" panose="020B0604020202020204" pitchFamily="34" charset="0"/>
              </a:rPr>
              <a:t>Higher copeptin levels can indicate higher physiologic stress or lower hydration.</a:t>
            </a:r>
          </a:p>
          <a:p>
            <a:pPr marL="457200" indent="-457200">
              <a:buClr>
                <a:srgbClr val="CBB379"/>
              </a:buClr>
              <a:buFont typeface="Wingdings" panose="05000000000000000000" pitchFamily="2" charset="2"/>
              <a:buChar char="§"/>
            </a:pPr>
            <a:endParaRPr lang="en-US" altLang="en-US" sz="2000" dirty="0">
              <a:solidFill>
                <a:srgbClr val="000000"/>
              </a:solidFill>
              <a:latin typeface="Arial" panose="020B0604020202020204" pitchFamily="34" charset="0"/>
            </a:endParaRPr>
          </a:p>
          <a:p>
            <a:pPr marL="457200" indent="-457200">
              <a:buClr>
                <a:srgbClr val="CBB379"/>
              </a:buClr>
              <a:buFont typeface="Wingdings" panose="05000000000000000000" pitchFamily="2" charset="2"/>
              <a:buChar char="§"/>
            </a:pPr>
            <a:r>
              <a:rPr lang="en-US" altLang="en-US" sz="2000" dirty="0">
                <a:solidFill>
                  <a:srgbClr val="000000"/>
                </a:solidFill>
                <a:latin typeface="Arial" panose="020B0604020202020204" pitchFamily="34" charset="0"/>
              </a:rPr>
              <a:t>We are interested in how copeptin relates to glycemic control, insulin sensitivity, blood pressure, lipids, and kidney function in youth with diabetes, and whether these relationships differ between type 1 and type 2 diabetes</a:t>
            </a:r>
          </a:p>
          <a:p>
            <a:pPr marL="457200" indent="-457200">
              <a:buClr>
                <a:srgbClr val="CBB379"/>
              </a:buClr>
              <a:buFont typeface="Wingdings" panose="05000000000000000000" pitchFamily="2" charset="2"/>
              <a:buChar char="§"/>
            </a:pPr>
            <a:endParaRPr lang="en-US" altLang="en-US" sz="2000" dirty="0">
              <a:solidFill>
                <a:srgbClr val="000000"/>
              </a:solidFill>
              <a:latin typeface="Arial" panose="020B0604020202020204" pitchFamily="34" charset="0"/>
            </a:endParaRPr>
          </a:p>
        </p:txBody>
      </p:sp>
    </p:spTree>
    <p:extLst>
      <p:ext uri="{BB962C8B-B14F-4D97-AF65-F5344CB8AC3E}">
        <p14:creationId xmlns:p14="http://schemas.microsoft.com/office/powerpoint/2010/main" val="34334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vasopressin regulation of arterial pressure">
            <a:extLst>
              <a:ext uri="{FF2B5EF4-FFF2-40B4-BE49-F238E27FC236}">
                <a16:creationId xmlns:a16="http://schemas.microsoft.com/office/drawing/2014/main" id="{76D070DB-70CE-1687-97EF-BBD59066EF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3856" y="643709"/>
            <a:ext cx="5228868" cy="5570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3778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A0ED66-D0FF-8F2A-5060-4E431BC825A7}"/>
              </a:ext>
            </a:extLst>
          </p:cNvPr>
          <p:cNvSpPr>
            <a:spLocks noGrp="1"/>
          </p:cNvSpPr>
          <p:nvPr>
            <p:ph type="title"/>
          </p:nvPr>
        </p:nvSpPr>
        <p:spPr/>
        <p:txBody>
          <a:bodyPr>
            <a:normAutofit fontScale="90000"/>
          </a:bodyPr>
          <a:lstStyle/>
          <a:p>
            <a:r>
              <a:rPr lang="en-US" dirty="0"/>
              <a:t>CROCODILE and Renal-</a:t>
            </a:r>
            <a:r>
              <a:rPr lang="en-US" dirty="0" err="1"/>
              <a:t>HEIRitage</a:t>
            </a:r>
            <a:r>
              <a:rPr lang="en-US" dirty="0"/>
              <a:t> Cohorts</a:t>
            </a:r>
          </a:p>
        </p:txBody>
      </p:sp>
      <p:sp>
        <p:nvSpPr>
          <p:cNvPr id="6" name="Rectangle 1">
            <a:extLst>
              <a:ext uri="{FF2B5EF4-FFF2-40B4-BE49-F238E27FC236}">
                <a16:creationId xmlns:a16="http://schemas.microsoft.com/office/drawing/2014/main" id="{50C7DC87-CA14-C3CC-E959-A1F45F055B80}"/>
              </a:ext>
            </a:extLst>
          </p:cNvPr>
          <p:cNvSpPr>
            <a:spLocks noGrp="1" noChangeArrowheads="1"/>
          </p:cNvSpPr>
          <p:nvPr>
            <p:ph type="body" sz="quarter" idx="11"/>
          </p:nvPr>
        </p:nvSpPr>
        <p:spPr bwMode="auto">
          <a:xfrm>
            <a:off x="525391" y="1863835"/>
            <a:ext cx="1026927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eaLnBrk="0" fontAlgn="base" hangingPunct="0">
              <a:spcBef>
                <a:spcPct val="0"/>
              </a:spcBef>
              <a:spcAft>
                <a:spcPct val="0"/>
              </a:spcAft>
              <a:buFont typeface="Wingdings" pitchFamily="2" charset="2"/>
              <a:buChar char="§"/>
            </a:pPr>
            <a:r>
              <a:rPr lang="en-US" altLang="en-US" sz="2000" b="1" dirty="0">
                <a:solidFill>
                  <a:srgbClr val="000000"/>
                </a:solidFill>
              </a:rPr>
              <a:t>CROCODILE: </a:t>
            </a:r>
            <a:r>
              <a:rPr lang="en-US" altLang="en-US" sz="2000" dirty="0">
                <a:solidFill>
                  <a:srgbClr val="000000"/>
                </a:solidFill>
              </a:rPr>
              <a:t>Youth with type 1 diabetes, detailed metabolic and kidney phenotyping, including copeptin</a:t>
            </a:r>
          </a:p>
          <a:p>
            <a:pPr marL="285750" marR="0" lvl="0" indent="-285750" algn="l" defTabSz="914400" rtl="0" eaLnBrk="0" fontAlgn="base" latinLnBrk="0" hangingPunct="0">
              <a:lnSpc>
                <a:spcPct val="100000"/>
              </a:lnSpc>
              <a:spcBef>
                <a:spcPct val="0"/>
              </a:spcBef>
              <a:spcAft>
                <a:spcPct val="0"/>
              </a:spcAft>
              <a:buSzTx/>
              <a:buFont typeface="Wingdings" pitchFamily="2" charset="2"/>
              <a:buChar char="§"/>
              <a:tabLst/>
            </a:pPr>
            <a:endParaRPr kumimoji="0" lang="en-US" altLang="en-US" sz="2000" b="0" i="0" u="none" strike="noStrike" cap="none" normalizeH="0" baseline="0" dirty="0">
              <a:ln>
                <a:noFill/>
              </a:ln>
              <a:solidFill>
                <a:srgbClr val="000000"/>
              </a:solidFill>
              <a:effectLst/>
            </a:endParaRPr>
          </a:p>
          <a:p>
            <a:pPr marL="285750" marR="0" lvl="0" indent="-285750" algn="l" defTabSz="914400" rtl="0" eaLnBrk="0" fontAlgn="base" latinLnBrk="0" hangingPunct="0">
              <a:lnSpc>
                <a:spcPct val="100000"/>
              </a:lnSpc>
              <a:spcBef>
                <a:spcPct val="0"/>
              </a:spcBef>
              <a:spcAft>
                <a:spcPct val="0"/>
              </a:spcAft>
              <a:buSzTx/>
              <a:buFont typeface="Wingdings" pitchFamily="2" charset="2"/>
              <a:buChar char="§"/>
              <a:tabLst/>
            </a:pPr>
            <a:r>
              <a:rPr kumimoji="0" lang="en-US" altLang="en-US" sz="2000" b="1" i="0" u="none" strike="noStrike" cap="none" normalizeH="0" baseline="0" dirty="0">
                <a:ln>
                  <a:noFill/>
                </a:ln>
                <a:solidFill>
                  <a:srgbClr val="000000"/>
                </a:solidFill>
                <a:effectLst/>
              </a:rPr>
              <a:t>Renal-</a:t>
            </a:r>
            <a:r>
              <a:rPr kumimoji="0" lang="en-US" altLang="en-US" sz="2000" b="1" i="0" u="none" strike="noStrike" cap="none" normalizeH="0" baseline="0" dirty="0" err="1">
                <a:ln>
                  <a:noFill/>
                </a:ln>
                <a:solidFill>
                  <a:srgbClr val="000000"/>
                </a:solidFill>
                <a:effectLst/>
              </a:rPr>
              <a:t>HEIRitage</a:t>
            </a:r>
            <a:r>
              <a:rPr kumimoji="0" lang="en-US" altLang="en-US" sz="2000" b="1" i="0" u="none" strike="noStrike" cap="none" normalizeH="0" baseline="0" dirty="0">
                <a:ln>
                  <a:noFill/>
                </a:ln>
                <a:solidFill>
                  <a:srgbClr val="000000"/>
                </a:solidFill>
                <a:effectLst/>
              </a:rPr>
              <a:t>: </a:t>
            </a:r>
            <a:r>
              <a:rPr kumimoji="0" lang="en-US" altLang="en-US" sz="2000" b="0" i="0" u="none" strike="noStrike" cap="none" normalizeH="0" baseline="0" dirty="0">
                <a:ln>
                  <a:noFill/>
                </a:ln>
                <a:solidFill>
                  <a:srgbClr val="000000"/>
                </a:solidFill>
                <a:effectLst/>
              </a:rPr>
              <a:t>Youth with type 2 diabetes, same visit measures to allow direct comparison</a:t>
            </a:r>
          </a:p>
          <a:p>
            <a:pPr marL="285750" marR="0" lvl="0" indent="-285750" algn="l" defTabSz="914400" rtl="0" eaLnBrk="0" fontAlgn="base" latinLnBrk="0" hangingPunct="0">
              <a:lnSpc>
                <a:spcPct val="100000"/>
              </a:lnSpc>
              <a:spcBef>
                <a:spcPct val="0"/>
              </a:spcBef>
              <a:spcAft>
                <a:spcPct val="0"/>
              </a:spcAft>
              <a:buSzTx/>
              <a:buFont typeface="Wingdings" pitchFamily="2" charset="2"/>
              <a:buChar char="§"/>
              <a:tabLst/>
            </a:pPr>
            <a:endParaRPr kumimoji="0" lang="en-US" altLang="en-US" sz="2000" b="0" i="0" u="none" strike="noStrike" cap="none" normalizeH="0" baseline="0" dirty="0">
              <a:ln>
                <a:noFill/>
              </a:ln>
              <a:solidFill>
                <a:srgbClr val="000000"/>
              </a:solidFill>
              <a:effectLst/>
            </a:endParaRPr>
          </a:p>
          <a:p>
            <a:pPr marL="285750" marR="0" lvl="0" indent="-285750" algn="l" defTabSz="914400" rtl="0" eaLnBrk="0" fontAlgn="base" latinLnBrk="0" hangingPunct="0">
              <a:lnSpc>
                <a:spcPct val="100000"/>
              </a:lnSpc>
              <a:spcBef>
                <a:spcPct val="0"/>
              </a:spcBef>
              <a:spcAft>
                <a:spcPct val="0"/>
              </a:spcAft>
              <a:buSzTx/>
              <a:buFont typeface="Wingdings" pitchFamily="2" charset="2"/>
              <a:buChar char="§"/>
              <a:tabLst/>
            </a:pPr>
            <a:r>
              <a:rPr kumimoji="0" lang="en-US" altLang="en-US" sz="2000" b="0" i="0" u="none" strike="noStrike" cap="none" normalizeH="0" baseline="0" dirty="0">
                <a:ln>
                  <a:noFill/>
                </a:ln>
                <a:solidFill>
                  <a:srgbClr val="000000"/>
                </a:solidFill>
                <a:effectLst/>
              </a:rPr>
              <a:t>Current analysis: Uses both cohorts to compare copeptin relationships by diabetes type</a:t>
            </a:r>
            <a:endParaRPr kumimoji="0" lang="en-US" altLang="en-US" sz="20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533708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0113B-EDD3-9CAA-257B-64ED4D22B52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BE4A738-678E-4812-6A79-692EE585076F}"/>
              </a:ext>
            </a:extLst>
          </p:cNvPr>
          <p:cNvSpPr>
            <a:spLocks noGrp="1"/>
          </p:cNvSpPr>
          <p:nvPr>
            <p:ph type="title"/>
          </p:nvPr>
        </p:nvSpPr>
        <p:spPr>
          <a:xfrm>
            <a:off x="1751682" y="697559"/>
            <a:ext cx="9628742" cy="643338"/>
          </a:xfrm>
        </p:spPr>
        <p:txBody>
          <a:bodyPr>
            <a:normAutofit fontScale="90000"/>
          </a:bodyPr>
          <a:lstStyle/>
          <a:p>
            <a:r>
              <a:rPr lang="en-US" sz="3200" dirty="0"/>
              <a:t>Biomarker Samples Collected: Crocodile and Renal </a:t>
            </a:r>
            <a:r>
              <a:rPr lang="en-US" sz="3200" dirty="0" err="1"/>
              <a:t>HEIRitage</a:t>
            </a:r>
            <a:r>
              <a:rPr lang="en-US" sz="3200" dirty="0"/>
              <a:t> </a:t>
            </a:r>
          </a:p>
        </p:txBody>
      </p:sp>
      <p:sp>
        <p:nvSpPr>
          <p:cNvPr id="4" name="Text Placeholder 3">
            <a:extLst>
              <a:ext uri="{FF2B5EF4-FFF2-40B4-BE49-F238E27FC236}">
                <a16:creationId xmlns:a16="http://schemas.microsoft.com/office/drawing/2014/main" id="{DC6EF181-F1C4-AD89-4625-88D8949682D2}"/>
              </a:ext>
            </a:extLst>
          </p:cNvPr>
          <p:cNvSpPr>
            <a:spLocks noGrp="1"/>
          </p:cNvSpPr>
          <p:nvPr>
            <p:ph type="body" sz="quarter" idx="11"/>
          </p:nvPr>
        </p:nvSpPr>
        <p:spPr>
          <a:xfrm>
            <a:off x="153922" y="1340897"/>
            <a:ext cx="11525794" cy="5123957"/>
          </a:xfrm>
        </p:spPr>
        <p:txBody>
          <a:bodyPr>
            <a:normAutofit/>
          </a:bodyPr>
          <a:lstStyle/>
          <a:p>
            <a:endParaRPr lang="en-US" sz="2200" b="1" dirty="0">
              <a:solidFill>
                <a:schemeClr val="tx1"/>
              </a:solidFill>
            </a:endParaRPr>
          </a:p>
          <a:p>
            <a:pPr marL="285750" indent="-285750">
              <a:buFont typeface="Arial" panose="020B0604020202020204" pitchFamily="34" charset="0"/>
              <a:buChar char="•"/>
            </a:pPr>
            <a:r>
              <a:rPr lang="en-US" sz="2200" b="1" dirty="0">
                <a:solidFill>
                  <a:schemeClr val="tx1"/>
                </a:solidFill>
              </a:rPr>
              <a:t>Complete Blood Counts (CBCs): </a:t>
            </a:r>
            <a:r>
              <a:rPr lang="en-US" sz="2200" dirty="0">
                <a:solidFill>
                  <a:schemeClr val="tx1"/>
                </a:solidFill>
              </a:rPr>
              <a:t>Assess overall hematologic health and potential inflammation</a:t>
            </a:r>
          </a:p>
          <a:p>
            <a:pPr marL="285750" indent="-285750">
              <a:buFont typeface="Arial" panose="020B0604020202020204" pitchFamily="34" charset="0"/>
              <a:buChar char="•"/>
            </a:pPr>
            <a:r>
              <a:rPr lang="en-US" sz="2200" b="1" dirty="0">
                <a:solidFill>
                  <a:schemeClr val="tx1"/>
                </a:solidFill>
              </a:rPr>
              <a:t>Hemoglobin A1c (HbA1c): </a:t>
            </a:r>
            <a:r>
              <a:rPr lang="en-US" sz="2200" dirty="0">
                <a:solidFill>
                  <a:schemeClr val="tx1"/>
                </a:solidFill>
              </a:rPr>
              <a:t>Measure long-term glucose control and metabolic status</a:t>
            </a:r>
          </a:p>
          <a:p>
            <a:pPr marL="285750" indent="-285750">
              <a:buFont typeface="Arial" panose="020B0604020202020204" pitchFamily="34" charset="0"/>
              <a:buChar char="•"/>
            </a:pPr>
            <a:r>
              <a:rPr lang="en-US" sz="2200" b="1" dirty="0">
                <a:solidFill>
                  <a:schemeClr val="tx1"/>
                </a:solidFill>
              </a:rPr>
              <a:t>Free Fatty Acids (FFA): </a:t>
            </a:r>
            <a:r>
              <a:rPr lang="en-US" sz="2200" dirty="0">
                <a:solidFill>
                  <a:schemeClr val="tx1"/>
                </a:solidFill>
              </a:rPr>
              <a:t>Reflect lipid metabolism and insulin sensitivity</a:t>
            </a:r>
          </a:p>
          <a:p>
            <a:pPr marL="285750" indent="-285750">
              <a:buFont typeface="Arial" panose="020B0604020202020204" pitchFamily="34" charset="0"/>
              <a:buChar char="•"/>
            </a:pPr>
            <a:r>
              <a:rPr lang="en-US" sz="2200" b="1" dirty="0">
                <a:solidFill>
                  <a:schemeClr val="tx1"/>
                </a:solidFill>
              </a:rPr>
              <a:t>Copeptin: </a:t>
            </a:r>
            <a:r>
              <a:rPr lang="en-US" sz="2200" dirty="0">
                <a:solidFill>
                  <a:schemeClr val="tx1"/>
                </a:solidFill>
              </a:rPr>
              <a:t>Serve as a surrogate marker for vasopressin activity and kidney stress</a:t>
            </a:r>
          </a:p>
          <a:p>
            <a:pPr marL="285750" indent="-285750">
              <a:buFont typeface="Arial" panose="020B0604020202020204" pitchFamily="34" charset="0"/>
              <a:buChar char="•"/>
            </a:pPr>
            <a:r>
              <a:rPr lang="en-US" sz="2200" b="1" dirty="0">
                <a:solidFill>
                  <a:schemeClr val="tx1"/>
                </a:solidFill>
              </a:rPr>
              <a:t>Estimated Glomerular Filtration Rate (eGFR): </a:t>
            </a:r>
            <a:r>
              <a:rPr lang="en-US" sz="2200" dirty="0">
                <a:solidFill>
                  <a:schemeClr val="tx1"/>
                </a:solidFill>
              </a:rPr>
              <a:t>Evaluate kidney filtration function across both cohorts</a:t>
            </a:r>
          </a:p>
          <a:p>
            <a:pPr marL="285750" indent="-285750">
              <a:buFont typeface="Arial" panose="020B0604020202020204" pitchFamily="34" charset="0"/>
              <a:buChar char="•"/>
            </a:pPr>
            <a:r>
              <a:rPr lang="en-US" sz="2200" b="1" dirty="0">
                <a:solidFill>
                  <a:schemeClr val="tx1"/>
                </a:solidFill>
              </a:rPr>
              <a:t>Systolic and Diastolic Blood Pressure:</a:t>
            </a:r>
            <a:r>
              <a:rPr lang="en-US" sz="2200" dirty="0">
                <a:solidFill>
                  <a:schemeClr val="tx1"/>
                </a:solidFill>
              </a:rPr>
              <a:t> Assess cardiovascular status and vascular stress.</a:t>
            </a:r>
          </a:p>
          <a:p>
            <a:endParaRPr lang="en-US" sz="2200" dirty="0"/>
          </a:p>
        </p:txBody>
      </p:sp>
    </p:spTree>
    <p:extLst>
      <p:ext uri="{BB962C8B-B14F-4D97-AF65-F5344CB8AC3E}">
        <p14:creationId xmlns:p14="http://schemas.microsoft.com/office/powerpoint/2010/main" val="1383245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9FA9F3-33E3-7C19-C4EA-B360DB5D4369}"/>
              </a:ext>
            </a:extLst>
          </p:cNvPr>
          <p:cNvSpPr>
            <a:spLocks noGrp="1"/>
          </p:cNvSpPr>
          <p:nvPr>
            <p:ph type="title"/>
          </p:nvPr>
        </p:nvSpPr>
        <p:spPr>
          <a:xfrm>
            <a:off x="4574620" y="419957"/>
            <a:ext cx="4029553" cy="643338"/>
          </a:xfrm>
        </p:spPr>
        <p:txBody>
          <a:bodyPr>
            <a:normAutofit/>
          </a:bodyPr>
          <a:lstStyle/>
          <a:p>
            <a:r>
              <a:rPr lang="en-US" sz="3200" dirty="0"/>
              <a:t>Methods</a:t>
            </a:r>
          </a:p>
        </p:txBody>
      </p:sp>
      <p:sp>
        <p:nvSpPr>
          <p:cNvPr id="4" name="Text Placeholder 3">
            <a:extLst>
              <a:ext uri="{FF2B5EF4-FFF2-40B4-BE49-F238E27FC236}">
                <a16:creationId xmlns:a16="http://schemas.microsoft.com/office/drawing/2014/main" id="{73B45B43-961B-E195-DBBB-44319F97AB41}"/>
              </a:ext>
            </a:extLst>
          </p:cNvPr>
          <p:cNvSpPr>
            <a:spLocks noGrp="1"/>
          </p:cNvSpPr>
          <p:nvPr>
            <p:ph type="body" sz="quarter" idx="11"/>
          </p:nvPr>
        </p:nvSpPr>
        <p:spPr>
          <a:xfrm>
            <a:off x="481853" y="1161968"/>
            <a:ext cx="11228294" cy="4802459"/>
          </a:xfrm>
        </p:spPr>
        <p:txBody>
          <a:bodyPr>
            <a:normAutofit/>
          </a:bodyPr>
          <a:lstStyle/>
          <a:p>
            <a:pPr marL="285750" indent="-285750">
              <a:buFont typeface="Wingdings" panose="05000000000000000000" pitchFamily="2" charset="2"/>
              <a:buChar char="§"/>
            </a:pPr>
            <a:endParaRPr lang="en-US" sz="2400" dirty="0"/>
          </a:p>
          <a:p>
            <a:pPr marL="285750" indent="-285750">
              <a:buFont typeface="Wingdings" panose="05000000000000000000" pitchFamily="2" charset="2"/>
              <a:buChar char="§"/>
            </a:pPr>
            <a:r>
              <a:rPr lang="en-US" sz="2400" b="1" dirty="0">
                <a:solidFill>
                  <a:schemeClr val="tx1"/>
                </a:solidFill>
              </a:rPr>
              <a:t>Outcome: </a:t>
            </a:r>
            <a:r>
              <a:rPr lang="en-US" sz="2400" dirty="0">
                <a:solidFill>
                  <a:schemeClr val="tx1"/>
                </a:solidFill>
              </a:rPr>
              <a:t>Copeptin</a:t>
            </a:r>
          </a:p>
          <a:p>
            <a:pPr marL="285750" indent="-285750">
              <a:buFont typeface="Wingdings" panose="05000000000000000000" pitchFamily="2" charset="2"/>
              <a:buChar char="§"/>
            </a:pPr>
            <a:endParaRPr lang="en-US" sz="2400" dirty="0">
              <a:solidFill>
                <a:schemeClr val="tx1"/>
              </a:solidFill>
            </a:endParaRPr>
          </a:p>
          <a:p>
            <a:pPr marL="285750" indent="-285750">
              <a:buFont typeface="Wingdings" panose="05000000000000000000" pitchFamily="2" charset="2"/>
              <a:buChar char="§"/>
            </a:pPr>
            <a:r>
              <a:rPr lang="en-US" sz="2400" b="1" dirty="0">
                <a:solidFill>
                  <a:schemeClr val="tx1"/>
                </a:solidFill>
              </a:rPr>
              <a:t>Predictors: </a:t>
            </a:r>
            <a:r>
              <a:rPr lang="en-US" sz="2400" dirty="0">
                <a:solidFill>
                  <a:schemeClr val="tx1"/>
                </a:solidFill>
              </a:rPr>
              <a:t>HbA1c, Systolic and Diastolic Blood Pressure, Insulin Sensitivity , Free Fatty Acids, estimated Glomerular Filtration Rate</a:t>
            </a:r>
          </a:p>
          <a:p>
            <a:pPr marL="285750" indent="-285750">
              <a:buFont typeface="Wingdings" panose="05000000000000000000" pitchFamily="2" charset="2"/>
              <a:buChar char="§"/>
            </a:pPr>
            <a:endParaRPr lang="en-US" sz="2400" dirty="0">
              <a:solidFill>
                <a:schemeClr val="tx1"/>
              </a:solidFill>
            </a:endParaRPr>
          </a:p>
          <a:p>
            <a:pPr marL="285750" indent="-285750">
              <a:buFont typeface="Wingdings" panose="05000000000000000000" pitchFamily="2" charset="2"/>
              <a:buChar char="§"/>
            </a:pPr>
            <a:r>
              <a:rPr lang="en-US" sz="2400" dirty="0">
                <a:solidFill>
                  <a:schemeClr val="tx1"/>
                </a:solidFill>
              </a:rPr>
              <a:t>Diabetes type (type 1 vs. type 2 diabetes) modeled as a binary variable with a </a:t>
            </a:r>
            <a:r>
              <a:rPr lang="en-US" sz="2400" b="1" dirty="0">
                <a:solidFill>
                  <a:schemeClr val="tx1"/>
                </a:solidFill>
              </a:rPr>
              <a:t>predictor × diabetes </a:t>
            </a:r>
            <a:r>
              <a:rPr lang="en-US" sz="2400" dirty="0">
                <a:solidFill>
                  <a:schemeClr val="tx1"/>
                </a:solidFill>
              </a:rPr>
              <a:t>type interaction to allow different associations by type.</a:t>
            </a:r>
          </a:p>
          <a:p>
            <a:pPr marL="285750" indent="-285750">
              <a:buFont typeface="Wingdings" panose="05000000000000000000" pitchFamily="2" charset="2"/>
              <a:buChar char="§"/>
            </a:pPr>
            <a:endParaRPr lang="en-US" sz="2000" dirty="0"/>
          </a:p>
        </p:txBody>
      </p:sp>
    </p:spTree>
    <p:extLst>
      <p:ext uri="{BB962C8B-B14F-4D97-AF65-F5344CB8AC3E}">
        <p14:creationId xmlns:p14="http://schemas.microsoft.com/office/powerpoint/2010/main" val="226753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AC4D8-42AD-D144-09E7-0E1FA1547707}"/>
            </a:ext>
          </a:extLst>
        </p:cNvPr>
        <p:cNvGrpSpPr/>
        <p:nvPr/>
      </p:nvGrpSpPr>
      <p:grpSpPr>
        <a:xfrm>
          <a:off x="0" y="0"/>
          <a:ext cx="0" cy="0"/>
          <a:chOff x="0" y="0"/>
          <a:chExt cx="0" cy="0"/>
        </a:xfrm>
      </p:grpSpPr>
      <p:sp>
        <p:nvSpPr>
          <p:cNvPr id="18" name="Title 2">
            <a:extLst>
              <a:ext uri="{FF2B5EF4-FFF2-40B4-BE49-F238E27FC236}">
                <a16:creationId xmlns:a16="http://schemas.microsoft.com/office/drawing/2014/main" id="{F1EADC8A-BABA-25A5-D3BC-86CF0AE70061}"/>
              </a:ext>
            </a:extLst>
          </p:cNvPr>
          <p:cNvSpPr txBox="1">
            <a:spLocks/>
          </p:cNvSpPr>
          <p:nvPr/>
        </p:nvSpPr>
        <p:spPr>
          <a:xfrm>
            <a:off x="634628" y="243840"/>
            <a:ext cx="10539046" cy="7620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i="1" dirty="0"/>
              <a:t>Descriptive Statistics</a:t>
            </a:r>
          </a:p>
        </p:txBody>
      </p:sp>
      <p:graphicFrame>
        <p:nvGraphicFramePr>
          <p:cNvPr id="2" name="Table 1">
            <a:extLst>
              <a:ext uri="{FF2B5EF4-FFF2-40B4-BE49-F238E27FC236}">
                <a16:creationId xmlns:a16="http://schemas.microsoft.com/office/drawing/2014/main" id="{215F6CBB-1C8F-52FF-1617-A19DAD267C8E}"/>
              </a:ext>
            </a:extLst>
          </p:cNvPr>
          <p:cNvGraphicFramePr>
            <a:graphicFrameLocks noGrp="1"/>
          </p:cNvGraphicFramePr>
          <p:nvPr>
            <p:extLst>
              <p:ext uri="{D42A27DB-BD31-4B8C-83A1-F6EECF244321}">
                <p14:modId xmlns:p14="http://schemas.microsoft.com/office/powerpoint/2010/main" val="2866581405"/>
              </p:ext>
            </p:extLst>
          </p:nvPr>
        </p:nvGraphicFramePr>
        <p:xfrm>
          <a:off x="1121251" y="1256851"/>
          <a:ext cx="10052423" cy="4036336"/>
        </p:xfrm>
        <a:graphic>
          <a:graphicData uri="http://schemas.openxmlformats.org/drawingml/2006/table">
            <a:tbl>
              <a:tblPr/>
              <a:tblGrid>
                <a:gridCol w="2707340">
                  <a:extLst>
                    <a:ext uri="{9D8B030D-6E8A-4147-A177-3AD203B41FA5}">
                      <a16:colId xmlns:a16="http://schemas.microsoft.com/office/drawing/2014/main" val="119052164"/>
                    </a:ext>
                  </a:extLst>
                </a:gridCol>
                <a:gridCol w="860612">
                  <a:extLst>
                    <a:ext uri="{9D8B030D-6E8A-4147-A177-3AD203B41FA5}">
                      <a16:colId xmlns:a16="http://schemas.microsoft.com/office/drawing/2014/main" val="155009502"/>
                    </a:ext>
                  </a:extLst>
                </a:gridCol>
                <a:gridCol w="1673412">
                  <a:extLst>
                    <a:ext uri="{9D8B030D-6E8A-4147-A177-3AD203B41FA5}">
                      <a16:colId xmlns:a16="http://schemas.microsoft.com/office/drawing/2014/main" val="1487727017"/>
                    </a:ext>
                  </a:extLst>
                </a:gridCol>
                <a:gridCol w="1051859">
                  <a:extLst>
                    <a:ext uri="{9D8B030D-6E8A-4147-A177-3AD203B41FA5}">
                      <a16:colId xmlns:a16="http://schemas.microsoft.com/office/drawing/2014/main" val="3521148250"/>
                    </a:ext>
                  </a:extLst>
                </a:gridCol>
                <a:gridCol w="1326776">
                  <a:extLst>
                    <a:ext uri="{9D8B030D-6E8A-4147-A177-3AD203B41FA5}">
                      <a16:colId xmlns:a16="http://schemas.microsoft.com/office/drawing/2014/main" val="3863297163"/>
                    </a:ext>
                  </a:extLst>
                </a:gridCol>
                <a:gridCol w="920377">
                  <a:extLst>
                    <a:ext uri="{9D8B030D-6E8A-4147-A177-3AD203B41FA5}">
                      <a16:colId xmlns:a16="http://schemas.microsoft.com/office/drawing/2014/main" val="2954931566"/>
                    </a:ext>
                  </a:extLst>
                </a:gridCol>
                <a:gridCol w="1512047">
                  <a:extLst>
                    <a:ext uri="{9D8B030D-6E8A-4147-A177-3AD203B41FA5}">
                      <a16:colId xmlns:a16="http://schemas.microsoft.com/office/drawing/2014/main" val="2889625854"/>
                    </a:ext>
                  </a:extLst>
                </a:gridCol>
              </a:tblGrid>
              <a:tr h="263652">
                <a:tc>
                  <a:txBody>
                    <a:bodyPr/>
                    <a:lstStyle/>
                    <a:p>
                      <a:pPr>
                        <a:buNone/>
                      </a:pPr>
                      <a:r>
                        <a:rPr lang="en-US" sz="1800" b="1"/>
                        <a:t>Variable</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1" dirty="0"/>
                        <a:t>n (All)</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1"/>
                        <a:t>Mean (All)</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1"/>
                        <a:t>n (T1D)</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1"/>
                        <a:t>Mean (T1D)</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1"/>
                        <a:t>n (T2D)</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b="1" dirty="0"/>
                        <a:t>Mean (T2D)</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2340183"/>
                  </a:ext>
                </a:extLst>
              </a:tr>
              <a:tr h="461392">
                <a:tc>
                  <a:txBody>
                    <a:bodyPr/>
                    <a:lstStyle/>
                    <a:p>
                      <a:pPr>
                        <a:buNone/>
                      </a:pPr>
                      <a:r>
                        <a:rPr lang="en-US" sz="1800" b="1"/>
                        <a:t>Copeptin (pmol/L)</a:t>
                      </a:r>
                      <a:endParaRPr lang="en-US" sz="18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37</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7.2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8</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5.7</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29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7.6</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6296388"/>
                  </a:ext>
                </a:extLst>
              </a:tr>
              <a:tr h="461392">
                <a:tc>
                  <a:txBody>
                    <a:bodyPr/>
                    <a:lstStyle/>
                    <a:p>
                      <a:pPr>
                        <a:buNone/>
                      </a:pPr>
                      <a:r>
                        <a:rPr lang="en-US" sz="1800" b="1"/>
                        <a:t>Systolic BP (mmHg)</a:t>
                      </a:r>
                      <a:endParaRPr lang="en-US" sz="18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42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123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121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33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123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9117004"/>
                  </a:ext>
                </a:extLst>
              </a:tr>
              <a:tr h="461392">
                <a:tc>
                  <a:txBody>
                    <a:bodyPr/>
                    <a:lstStyle/>
                    <a:p>
                      <a:pPr>
                        <a:buNone/>
                      </a:pPr>
                      <a:r>
                        <a:rPr lang="en-US" sz="1800" b="1"/>
                        <a:t>Diastolic BP (mmHg)</a:t>
                      </a:r>
                      <a:endParaRPr lang="en-US" sz="18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42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76</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79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33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76</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6631839"/>
                  </a:ext>
                </a:extLst>
              </a:tr>
              <a:tr h="263652">
                <a:tc>
                  <a:txBody>
                    <a:bodyPr/>
                    <a:lstStyle/>
                    <a:p>
                      <a:pPr>
                        <a:buNone/>
                      </a:pPr>
                      <a:r>
                        <a:rPr lang="en-US" sz="1800" b="1"/>
                        <a:t>HbA1c (%)</a:t>
                      </a:r>
                      <a:endParaRPr lang="en-US" sz="18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42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7.8</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8.1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33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7.7</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2273994"/>
                  </a:ext>
                </a:extLst>
              </a:tr>
              <a:tr h="659132">
                <a:tc>
                  <a:txBody>
                    <a:bodyPr/>
                    <a:lstStyle/>
                    <a:p>
                      <a:pPr>
                        <a:buNone/>
                      </a:pPr>
                      <a:r>
                        <a:rPr lang="en-US" sz="1800" b="1"/>
                        <a:t>eGFR (mL/min/1.73m²)</a:t>
                      </a:r>
                      <a:endParaRPr lang="en-US" sz="18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42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112.3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9</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113.3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33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112.1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5893555"/>
                  </a:ext>
                </a:extLst>
              </a:tr>
              <a:tr h="659132">
                <a:tc>
                  <a:txBody>
                    <a:bodyPr/>
                    <a:lstStyle/>
                    <a:p>
                      <a:pPr>
                        <a:buNone/>
                      </a:pPr>
                      <a:r>
                        <a:rPr lang="en-US" sz="1800" b="1"/>
                        <a:t>Insulin Sensitivity (GIR)</a:t>
                      </a:r>
                      <a:endParaRPr lang="en-US" sz="180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33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8.15</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7</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8.03</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26</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8.18</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43869731"/>
                  </a:ext>
                </a:extLst>
              </a:tr>
              <a:tr h="659132">
                <a:tc>
                  <a:txBody>
                    <a:bodyPr/>
                    <a:lstStyle/>
                    <a:p>
                      <a:pPr>
                        <a:buNone/>
                      </a:pPr>
                      <a:r>
                        <a:rPr lang="en-US" sz="1800" b="1" dirty="0"/>
                        <a:t>Free Fatty Acids (µmol/L)</a:t>
                      </a:r>
                      <a:endParaRPr lang="en-US" sz="1800" dirty="0"/>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30</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1125</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8</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1357</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a:t>22</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800" i="1" dirty="0"/>
                        <a:t>1041</a:t>
                      </a:r>
                    </a:p>
                  </a:txBody>
                  <a:tcPr marL="63063" marR="63063" marT="31531" marB="3153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5133579"/>
                  </a:ext>
                </a:extLst>
              </a:tr>
            </a:tbl>
          </a:graphicData>
        </a:graphic>
      </p:graphicFrame>
    </p:spTree>
    <p:extLst>
      <p:ext uri="{BB962C8B-B14F-4D97-AF65-F5344CB8AC3E}">
        <p14:creationId xmlns:p14="http://schemas.microsoft.com/office/powerpoint/2010/main" val="10829500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6CE97-F0A1-4720-8088-58754BCAB32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62A6BB4-FBB6-CCBE-D821-F41BADAD12CC}"/>
              </a:ext>
            </a:extLst>
          </p:cNvPr>
          <p:cNvSpPr>
            <a:spLocks noGrp="1"/>
          </p:cNvSpPr>
          <p:nvPr>
            <p:ph type="title"/>
          </p:nvPr>
        </p:nvSpPr>
        <p:spPr>
          <a:xfrm>
            <a:off x="3244331" y="412074"/>
            <a:ext cx="8215182" cy="643338"/>
          </a:xfrm>
        </p:spPr>
        <p:txBody>
          <a:bodyPr>
            <a:normAutofit/>
          </a:bodyPr>
          <a:lstStyle/>
          <a:p>
            <a:r>
              <a:rPr lang="en-US" sz="3200" dirty="0"/>
              <a:t>Unadjusted Interaction Models</a:t>
            </a:r>
          </a:p>
        </p:txBody>
      </p:sp>
      <p:sp>
        <p:nvSpPr>
          <p:cNvPr id="4" name="Text Placeholder 3">
            <a:extLst>
              <a:ext uri="{FF2B5EF4-FFF2-40B4-BE49-F238E27FC236}">
                <a16:creationId xmlns:a16="http://schemas.microsoft.com/office/drawing/2014/main" id="{FDCB7217-CC36-F554-DDCB-8D85A70FE327}"/>
              </a:ext>
            </a:extLst>
          </p:cNvPr>
          <p:cNvSpPr>
            <a:spLocks noGrp="1"/>
          </p:cNvSpPr>
          <p:nvPr>
            <p:ph type="body" sz="quarter" idx="11"/>
          </p:nvPr>
        </p:nvSpPr>
        <p:spPr>
          <a:xfrm>
            <a:off x="510177" y="1614051"/>
            <a:ext cx="10324299" cy="4675459"/>
          </a:xfrm>
        </p:spPr>
        <p:txBody>
          <a:bodyPr>
            <a:normAutofit/>
          </a:bodyPr>
          <a:lstStyle/>
          <a:p>
            <a:pPr algn="ctr"/>
            <a:r>
              <a:rPr lang="en-US" sz="1400" b="1" i="1" dirty="0">
                <a:solidFill>
                  <a:schemeClr val="tx1"/>
                </a:solidFill>
              </a:rPr>
              <a:t>General model</a:t>
            </a:r>
            <a:br>
              <a:rPr lang="en-US" sz="1400" i="1" dirty="0">
                <a:solidFill>
                  <a:schemeClr val="tx1"/>
                </a:solidFill>
              </a:rPr>
            </a:br>
            <a:r>
              <a:rPr lang="en-US" sz="1400" i="1" dirty="0">
                <a:solidFill>
                  <a:schemeClr val="tx1"/>
                </a:solidFill>
              </a:rPr>
              <a:t>Copeptin = </a:t>
            </a:r>
            <a:r>
              <a:rPr lang="el-GR" sz="1400" i="1" dirty="0">
                <a:solidFill>
                  <a:schemeClr val="tx1"/>
                </a:solidFill>
              </a:rPr>
              <a:t>β0 + β1·</a:t>
            </a:r>
            <a:r>
              <a:rPr lang="en-US" sz="1400" i="1" dirty="0">
                <a:solidFill>
                  <a:schemeClr val="tx1"/>
                </a:solidFill>
              </a:rPr>
              <a:t>X + </a:t>
            </a:r>
            <a:r>
              <a:rPr lang="el-GR" sz="1400" i="1" dirty="0">
                <a:solidFill>
                  <a:schemeClr val="tx1"/>
                </a:solidFill>
              </a:rPr>
              <a:t>β2·1[</a:t>
            </a:r>
            <a:r>
              <a:rPr lang="en-US" sz="1400" i="1" dirty="0">
                <a:solidFill>
                  <a:schemeClr val="tx1"/>
                </a:solidFill>
              </a:rPr>
              <a:t>T2D] + </a:t>
            </a:r>
            <a:r>
              <a:rPr lang="el-GR" sz="1400" i="1" dirty="0">
                <a:solidFill>
                  <a:schemeClr val="tx1"/>
                </a:solidFill>
              </a:rPr>
              <a:t>β3·(</a:t>
            </a:r>
            <a:r>
              <a:rPr lang="en-US" sz="1400" i="1" dirty="0">
                <a:solidFill>
                  <a:schemeClr val="tx1"/>
                </a:solidFill>
              </a:rPr>
              <a:t>X × 1[T2D]) + error</a:t>
            </a:r>
          </a:p>
          <a:p>
            <a:pPr algn="ctr"/>
            <a:endParaRPr lang="en-US" sz="1400" i="1" dirty="0">
              <a:solidFill>
                <a:schemeClr val="tx1"/>
              </a:solidFill>
            </a:endParaRPr>
          </a:p>
          <a:p>
            <a:pPr algn="ctr"/>
            <a:r>
              <a:rPr lang="en-US" sz="1400" b="1" i="1" dirty="0">
                <a:solidFill>
                  <a:schemeClr val="tx1"/>
                </a:solidFill>
              </a:rPr>
              <a:t>HbA1c</a:t>
            </a:r>
            <a:br>
              <a:rPr lang="en-US" sz="1400" i="1" dirty="0">
                <a:solidFill>
                  <a:schemeClr val="tx1"/>
                </a:solidFill>
              </a:rPr>
            </a:br>
            <a:r>
              <a:rPr lang="en-US" sz="1400" i="1" dirty="0">
                <a:solidFill>
                  <a:schemeClr val="tx1"/>
                </a:solidFill>
              </a:rPr>
              <a:t>Copeptin = 1.346 + 0.536·HbA1c − 4.433·1[T2D] + 1.064·(HbA1c × 1[T2D]) + error</a:t>
            </a:r>
          </a:p>
          <a:p>
            <a:pPr algn="ctr"/>
            <a:r>
              <a:rPr lang="en-US" sz="1400" b="1" i="1" dirty="0">
                <a:solidFill>
                  <a:schemeClr val="tx1"/>
                </a:solidFill>
              </a:rPr>
              <a:t>Systolic Blood Pressure</a:t>
            </a:r>
            <a:br>
              <a:rPr lang="en-US" sz="1400" i="1" dirty="0">
                <a:solidFill>
                  <a:schemeClr val="tx1"/>
                </a:solidFill>
              </a:rPr>
            </a:br>
            <a:r>
              <a:rPr lang="en-US" sz="1400" i="1" dirty="0">
                <a:solidFill>
                  <a:schemeClr val="tx1"/>
                </a:solidFill>
              </a:rPr>
              <a:t>Copeptin = 13.645 − 0.065·SBP − 28.017·1[T2D] + 0.265·(SBP × 1[T2D]) + error</a:t>
            </a:r>
          </a:p>
          <a:p>
            <a:pPr algn="ctr"/>
            <a:r>
              <a:rPr lang="en-US" sz="1400" b="1" i="1" dirty="0">
                <a:solidFill>
                  <a:schemeClr val="tx1"/>
                </a:solidFill>
              </a:rPr>
              <a:t>Diastolic Blood Pressure</a:t>
            </a:r>
            <a:br>
              <a:rPr lang="en-US" sz="1400" i="1" dirty="0">
                <a:solidFill>
                  <a:schemeClr val="tx1"/>
                </a:solidFill>
              </a:rPr>
            </a:br>
            <a:r>
              <a:rPr lang="en-US" sz="1400" i="1" dirty="0">
                <a:solidFill>
                  <a:schemeClr val="tx1"/>
                </a:solidFill>
              </a:rPr>
              <a:t>Copeptin = −3.271 + 0.114·DBP + 21.014·1[T2D] − 0.229·(DBP × 1[T2D]) + error</a:t>
            </a:r>
          </a:p>
          <a:p>
            <a:pPr algn="ctr"/>
            <a:r>
              <a:rPr lang="en-US" sz="1400" b="1" i="1" dirty="0">
                <a:solidFill>
                  <a:schemeClr val="tx1"/>
                </a:solidFill>
              </a:rPr>
              <a:t>Insulin Sensitivity</a:t>
            </a:r>
            <a:br>
              <a:rPr lang="en-US" sz="1400" i="1" dirty="0">
                <a:solidFill>
                  <a:schemeClr val="tx1"/>
                </a:solidFill>
              </a:rPr>
            </a:br>
            <a:r>
              <a:rPr lang="en-US" sz="1400" i="1" dirty="0">
                <a:solidFill>
                  <a:schemeClr val="tx1"/>
                </a:solidFill>
              </a:rPr>
              <a:t>Copeptin = 1.427 + 0.532·GIR 190 + 12.431·1[T2D] − 1.235·(GIR 190 × 1[T2D]) + error</a:t>
            </a:r>
          </a:p>
          <a:p>
            <a:pPr algn="ctr"/>
            <a:r>
              <a:rPr lang="en-US" sz="1400" b="1" i="1" dirty="0">
                <a:solidFill>
                  <a:schemeClr val="tx1"/>
                </a:solidFill>
              </a:rPr>
              <a:t>Free Fatty Acids</a:t>
            </a:r>
            <a:br>
              <a:rPr lang="en-US" sz="1400" i="1" dirty="0">
                <a:solidFill>
                  <a:schemeClr val="tx1"/>
                </a:solidFill>
              </a:rPr>
            </a:br>
            <a:r>
              <a:rPr lang="en-US" sz="1400" i="1" dirty="0">
                <a:solidFill>
                  <a:schemeClr val="tx1"/>
                </a:solidFill>
              </a:rPr>
              <a:t>Copeptin = 5.973 − 0.000231·FFA + 0.834·1[T2D] + 0.001578·(FFA × 1[T2D]) + error</a:t>
            </a:r>
          </a:p>
          <a:p>
            <a:pPr algn="ctr"/>
            <a:r>
              <a:rPr lang="en-US" sz="1400" b="1" i="1" dirty="0">
                <a:solidFill>
                  <a:schemeClr val="tx1"/>
                </a:solidFill>
              </a:rPr>
              <a:t>Estimated Glomerular Filtration Rate</a:t>
            </a:r>
            <a:br>
              <a:rPr lang="en-US" sz="1400" i="1" dirty="0">
                <a:solidFill>
                  <a:schemeClr val="tx1"/>
                </a:solidFill>
              </a:rPr>
            </a:br>
            <a:r>
              <a:rPr lang="en-US" sz="1400" i="1" dirty="0">
                <a:solidFill>
                  <a:schemeClr val="tx1"/>
                </a:solidFill>
              </a:rPr>
              <a:t>Copeptin = −3.062 + 0.0764·eGFR + 10.158·1[T2D] − 0.0576·(eGFR × 1[T2D]) + error</a:t>
            </a:r>
          </a:p>
        </p:txBody>
      </p:sp>
    </p:spTree>
    <p:extLst>
      <p:ext uri="{BB962C8B-B14F-4D97-AF65-F5344CB8AC3E}">
        <p14:creationId xmlns:p14="http://schemas.microsoft.com/office/powerpoint/2010/main" val="2555766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B266F-741D-2741-90FF-5DDA616D4A8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9E21CF1-FF58-5CB7-9E63-90C546B0DAD7}"/>
              </a:ext>
            </a:extLst>
          </p:cNvPr>
          <p:cNvSpPr>
            <a:spLocks noGrp="1"/>
          </p:cNvSpPr>
          <p:nvPr>
            <p:ph type="title"/>
          </p:nvPr>
        </p:nvSpPr>
        <p:spPr>
          <a:xfrm>
            <a:off x="4188426" y="531540"/>
            <a:ext cx="6316930" cy="643338"/>
          </a:xfrm>
        </p:spPr>
        <p:txBody>
          <a:bodyPr>
            <a:normAutofit/>
          </a:bodyPr>
          <a:lstStyle/>
          <a:p>
            <a:r>
              <a:rPr lang="en-US" sz="3200" dirty="0"/>
              <a:t>Model Summary</a:t>
            </a:r>
          </a:p>
        </p:txBody>
      </p:sp>
      <p:sp>
        <p:nvSpPr>
          <p:cNvPr id="4" name="Text Placeholder 3">
            <a:extLst>
              <a:ext uri="{FF2B5EF4-FFF2-40B4-BE49-F238E27FC236}">
                <a16:creationId xmlns:a16="http://schemas.microsoft.com/office/drawing/2014/main" id="{066AC04A-D1E7-2625-D862-831B347662A4}"/>
              </a:ext>
            </a:extLst>
          </p:cNvPr>
          <p:cNvSpPr>
            <a:spLocks noGrp="1"/>
          </p:cNvSpPr>
          <p:nvPr>
            <p:ph type="body" sz="quarter" idx="11"/>
          </p:nvPr>
        </p:nvSpPr>
        <p:spPr>
          <a:xfrm>
            <a:off x="699300" y="1712640"/>
            <a:ext cx="10324299" cy="4675459"/>
          </a:xfrm>
        </p:spPr>
        <p:txBody>
          <a:bodyPr>
            <a:normAutofit/>
          </a:bodyPr>
          <a:lstStyle/>
          <a:p>
            <a:pPr marL="285750" indent="-285750" eaLnBrk="0" fontAlgn="base" hangingPunct="0">
              <a:spcBef>
                <a:spcPct val="0"/>
              </a:spcBef>
              <a:spcAft>
                <a:spcPct val="0"/>
              </a:spcAft>
              <a:buFont typeface="Wingdings" panose="05000000000000000000" pitchFamily="2" charset="2"/>
              <a:buChar char="§"/>
              <a:defRPr/>
            </a:pPr>
            <a:r>
              <a:rPr lang="en-US" altLang="en-US" sz="2400" b="1" dirty="0">
                <a:solidFill>
                  <a:schemeClr val="tx1"/>
                </a:solidFill>
              </a:rPr>
              <a:t>Type 1 diabetes:</a:t>
            </a:r>
            <a:r>
              <a:rPr lang="en-US" altLang="en-US" sz="2400" dirty="0">
                <a:solidFill>
                  <a:schemeClr val="tx1"/>
                </a:solidFill>
              </a:rPr>
              <a:t> Copeptin rises with higher HbA1c; other associations are small</a:t>
            </a:r>
          </a:p>
          <a:p>
            <a:pPr marL="285750" indent="-285750" eaLnBrk="0" fontAlgn="base" hangingPunct="0">
              <a:spcBef>
                <a:spcPct val="0"/>
              </a:spcBef>
              <a:spcAft>
                <a:spcPct val="0"/>
              </a:spcAft>
              <a:buFont typeface="Wingdings" panose="05000000000000000000" pitchFamily="2" charset="2"/>
              <a:buChar char="§"/>
              <a:defRPr/>
            </a:pPr>
            <a:endParaRPr lang="en-US" altLang="en-US" sz="2400" dirty="0">
              <a:solidFill>
                <a:schemeClr val="tx1"/>
              </a:solidFill>
            </a:endParaRPr>
          </a:p>
          <a:p>
            <a:pPr marL="285750" indent="-285750" eaLnBrk="0" fontAlgn="base" hangingPunct="0">
              <a:spcBef>
                <a:spcPct val="0"/>
              </a:spcBef>
              <a:spcAft>
                <a:spcPct val="0"/>
              </a:spcAft>
              <a:buFont typeface="Wingdings" panose="05000000000000000000" pitchFamily="2" charset="2"/>
              <a:buChar char="§"/>
              <a:defRPr/>
            </a:pPr>
            <a:r>
              <a:rPr lang="en-US" altLang="en-US" sz="2400" b="1" dirty="0">
                <a:solidFill>
                  <a:schemeClr val="tx1"/>
                </a:solidFill>
              </a:rPr>
              <a:t>Type 2 diabetes:</a:t>
            </a:r>
            <a:r>
              <a:rPr lang="en-US" altLang="en-US" sz="2400" dirty="0">
                <a:solidFill>
                  <a:schemeClr val="tx1"/>
                </a:solidFill>
              </a:rPr>
              <a:t> Copeptin tracks metabolic risk (lower insulin sensitivity, higher free fatty acids); HbA1c signal is weaker</a:t>
            </a:r>
          </a:p>
          <a:p>
            <a:pPr marL="285750" indent="-285750" eaLnBrk="0" fontAlgn="base" hangingPunct="0">
              <a:spcBef>
                <a:spcPct val="0"/>
              </a:spcBef>
              <a:spcAft>
                <a:spcPct val="0"/>
              </a:spcAft>
              <a:buFont typeface="Wingdings" panose="05000000000000000000" pitchFamily="2" charset="2"/>
              <a:buChar char="§"/>
              <a:defRPr/>
            </a:pPr>
            <a:endParaRPr lang="en-US" altLang="en-US" sz="2400" dirty="0">
              <a:solidFill>
                <a:schemeClr val="tx1"/>
              </a:solidFill>
            </a:endParaRPr>
          </a:p>
          <a:p>
            <a:pPr marL="285750" indent="-285750" eaLnBrk="0" fontAlgn="base" hangingPunct="0">
              <a:spcBef>
                <a:spcPct val="0"/>
              </a:spcBef>
              <a:spcAft>
                <a:spcPct val="0"/>
              </a:spcAft>
              <a:buFont typeface="Wingdings" panose="05000000000000000000" pitchFamily="2" charset="2"/>
              <a:buChar char="§"/>
              <a:defRPr/>
            </a:pPr>
            <a:r>
              <a:rPr lang="en-US" altLang="en-US" sz="2400" b="1" dirty="0">
                <a:solidFill>
                  <a:schemeClr val="tx1"/>
                </a:solidFill>
              </a:rPr>
              <a:t>Across both types:</a:t>
            </a:r>
            <a:r>
              <a:rPr lang="en-US" altLang="en-US" sz="2400" dirty="0">
                <a:solidFill>
                  <a:schemeClr val="tx1"/>
                </a:solidFill>
              </a:rPr>
              <a:t> Little evidence for strong links with eGFR or blood pressure</a:t>
            </a:r>
          </a:p>
          <a:p>
            <a:pPr marL="285750" indent="-285750" eaLnBrk="0" fontAlgn="base" hangingPunct="0">
              <a:spcBef>
                <a:spcPct val="0"/>
              </a:spcBef>
              <a:spcAft>
                <a:spcPct val="0"/>
              </a:spcAft>
              <a:buFont typeface="Wingdings" panose="05000000000000000000" pitchFamily="2" charset="2"/>
              <a:buChar char="§"/>
              <a:defRPr/>
            </a:pPr>
            <a:endParaRPr lang="en-US" altLang="en-US" sz="2400" dirty="0">
              <a:solidFill>
                <a:schemeClr val="tx1"/>
              </a:solidFill>
            </a:endParaRPr>
          </a:p>
          <a:p>
            <a:pPr marL="285750" indent="-285750" eaLnBrk="0" fontAlgn="base" hangingPunct="0">
              <a:spcBef>
                <a:spcPct val="0"/>
              </a:spcBef>
              <a:spcAft>
                <a:spcPct val="0"/>
              </a:spcAft>
              <a:buFont typeface="Wingdings" panose="05000000000000000000" pitchFamily="2" charset="2"/>
              <a:buChar char="§"/>
              <a:defRPr/>
            </a:pPr>
            <a:r>
              <a:rPr lang="en-US" altLang="en-US" sz="2400" b="1" dirty="0">
                <a:solidFill>
                  <a:schemeClr val="tx1"/>
                </a:solidFill>
              </a:rPr>
              <a:t>Overall:</a:t>
            </a:r>
            <a:r>
              <a:rPr lang="en-US" altLang="en-US" sz="2400" dirty="0">
                <a:solidFill>
                  <a:schemeClr val="tx1"/>
                </a:solidFill>
              </a:rPr>
              <a:t> Copeptin looks like a marker of glycemic burden in type 1 and broader metabolic stress in type 2</a:t>
            </a:r>
          </a:p>
          <a:p>
            <a:pPr marL="285750" indent="-285750" eaLnBrk="0" fontAlgn="base" hangingPunct="0">
              <a:spcBef>
                <a:spcPct val="0"/>
              </a:spcBef>
              <a:spcAft>
                <a:spcPct val="0"/>
              </a:spcAft>
              <a:buFont typeface="Wingdings" panose="05000000000000000000" pitchFamily="2" charset="2"/>
              <a:buChar char="§"/>
              <a:defRPr/>
            </a:pPr>
            <a:endParaRPr lang="en-US" altLang="en-US" dirty="0">
              <a:solidFill>
                <a:srgbClr val="000000"/>
              </a:solidFill>
              <a:latin typeface="-webkit-standard"/>
            </a:endParaRPr>
          </a:p>
          <a:p>
            <a:pPr marL="285750" indent="-285750" eaLnBrk="0" fontAlgn="base" hangingPunct="0">
              <a:spcBef>
                <a:spcPct val="0"/>
              </a:spcBef>
              <a:spcAft>
                <a:spcPct val="0"/>
              </a:spcAft>
              <a:buFont typeface="Wingdings" panose="05000000000000000000" pitchFamily="2" charset="2"/>
              <a:buChar char="§"/>
              <a:defRPr/>
            </a:pPr>
            <a:endParaRPr lang="en-US" altLang="en-US"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
              <a:defRPr/>
            </a:pPr>
            <a:endParaRPr lang="en-US" altLang="en-US" dirty="0">
              <a:solidFill>
                <a:srgbClr val="000000"/>
              </a:solidFill>
              <a:latin typeface="-webkit-standard"/>
            </a:endParaRPr>
          </a:p>
          <a:p>
            <a:pPr marL="285750" indent="-285750" eaLnBrk="0" fontAlgn="base" hangingPunct="0">
              <a:spcBef>
                <a:spcPct val="0"/>
              </a:spcBef>
              <a:spcAft>
                <a:spcPct val="0"/>
              </a:spcAft>
              <a:buFont typeface="Wingdings" panose="05000000000000000000" pitchFamily="2" charset="2"/>
              <a:buChar char="§"/>
              <a:defRPr/>
            </a:pPr>
            <a:endParaRPr lang="en-US" altLang="en-US" dirty="0">
              <a:solidFill>
                <a:schemeClr val="tx1"/>
              </a:solidFill>
              <a:latin typeface="Arial" panose="020B0604020202020204" pitchFamily="34" charset="0"/>
            </a:endParaRPr>
          </a:p>
          <a:p>
            <a:pPr marL="285750" indent="-285750" eaLnBrk="0" fontAlgn="base" hangingPunct="0">
              <a:spcBef>
                <a:spcPct val="0"/>
              </a:spcBef>
              <a:spcAft>
                <a:spcPct val="0"/>
              </a:spcAft>
              <a:buFont typeface="Wingdings" panose="05000000000000000000" pitchFamily="2" charset="2"/>
              <a:buChar char="§"/>
              <a:defRPr/>
            </a:pPr>
            <a:endParaRPr lang="en-US" altLang="en-US" dirty="0">
              <a:solidFill>
                <a:srgbClr val="000000"/>
              </a:solidFill>
              <a:latin typeface="-webkit-standard"/>
            </a:endParaRPr>
          </a:p>
          <a:p>
            <a:pPr marL="285750" indent="-285750" eaLnBrk="0" fontAlgn="base" hangingPunct="0">
              <a:spcBef>
                <a:spcPct val="0"/>
              </a:spcBef>
              <a:spcAft>
                <a:spcPct val="0"/>
              </a:spcAft>
              <a:buFont typeface="Wingdings" panose="05000000000000000000" pitchFamily="2" charset="2"/>
              <a:buChar char="§"/>
              <a:defRPr/>
            </a:pPr>
            <a:endParaRPr lang="en-US" altLang="en-US" dirty="0">
              <a:solidFill>
                <a:schemeClr val="tx1"/>
              </a:solidFill>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SzTx/>
              <a:buFont typeface="Wingdings" panose="05000000000000000000" pitchFamily="2" charset="2"/>
              <a:buChar char="§"/>
              <a:tabLst/>
              <a:defRPr/>
            </a:pPr>
            <a:endParaRPr lang="en-US" altLang="en-US" sz="1800" b="1" dirty="0">
              <a:solidFill>
                <a:prstClr val="black"/>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CF88D5A-62B0-33E5-A9FD-3C741B7CE9CB}"/>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8229621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30223</TotalTime>
  <Words>1576</Words>
  <Application>Microsoft Macintosh PowerPoint</Application>
  <PresentationFormat>Widescreen</PresentationFormat>
  <Paragraphs>229</Paragraphs>
  <Slides>16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-webkit-standard</vt:lpstr>
      <vt:lpstr>Aptos</vt:lpstr>
      <vt:lpstr>Aptos Display</vt:lpstr>
      <vt:lpstr>Arial</vt:lpstr>
      <vt:lpstr>Times New Roman</vt:lpstr>
      <vt:lpstr>Wingdings</vt:lpstr>
      <vt:lpstr>Office Theme</vt:lpstr>
      <vt:lpstr>The Role of Copeptin in Type 1 and Type 2 Diabetes: Associations with Metabolic, Vascular, and Kidney Health</vt:lpstr>
      <vt:lpstr>Background</vt:lpstr>
      <vt:lpstr>PowerPoint Presentation</vt:lpstr>
      <vt:lpstr>CROCODILE and Renal-HEIRitage Cohorts</vt:lpstr>
      <vt:lpstr>Biomarker Samples Collected: Crocodile and Renal HEIRitage </vt:lpstr>
      <vt:lpstr>Methods</vt:lpstr>
      <vt:lpstr>PowerPoint Presentation</vt:lpstr>
      <vt:lpstr>Unadjusted Interaction Models</vt:lpstr>
      <vt:lpstr>Model Summary</vt:lpstr>
      <vt:lpstr>Hematocrit Adjustment</vt:lpstr>
      <vt:lpstr>PowerPoint Presentation</vt:lpstr>
      <vt:lpstr>Adjusted Models</vt:lpstr>
      <vt:lpstr>Summary-Adjusted Model</vt:lpstr>
      <vt:lpstr>Overall summary and interpretation</vt:lpstr>
      <vt:lpstr>Implications and Next Steps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Casillas, Daniel</dc:creator>
  <cp:lastModifiedBy>Casillas, Daniel</cp:lastModifiedBy>
  <cp:revision>30</cp:revision>
  <dcterms:created xsi:type="dcterms:W3CDTF">2025-10-18T18:42:18Z</dcterms:created>
  <dcterms:modified xsi:type="dcterms:W3CDTF">2025-12-01T03:36:33Z</dcterms:modified>
</cp:coreProperties>
</file>