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49B18EC3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56" r:id="rId2"/>
  </p:sldIdLst>
  <p:sldSz cx="40640000" cy="228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0ABD11E-B75A-2A04-D14D-FAB22FD37082}" name="Kelsey, Megan" initials="MK" userId="S::megan.kelsey@cuanschutz.edu::6e75dba5-f1d3-40c2-ac3e-0954e89d1ce1" providerId="AD"/>
  <p188:author id="{F75D859B-EAF8-33D2-0CFB-75448D4903BE}" name="Pyle, Laura L" initials="PLL" userId="S::laura.pyle@cuanschutz.edu::653bc08b-ac9e-4535-b674-41a6ac9a9548" providerId="AD"/>
  <p188:author id="{CEA59DF3-8CF6-8355-B10B-8D0AB32D1FAD}" name="Tommerdahl, Kalie" initials="KT" userId="S::Kalie.Tommerdahl@childrenscolorado.org::f96e1713-8c7f-477f-9de5-1b26125931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586CDA-56FC-4F40-B36F-D3C31E436F7B}" v="1" dt="2026-06-02T16:34:54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574"/>
    <p:restoredTop sz="94538"/>
  </p:normalViewPr>
  <p:slideViewPr>
    <p:cSldViewPr snapToGrid="0">
      <p:cViewPr>
        <p:scale>
          <a:sx n="30" d="100"/>
          <a:sy n="30" d="100"/>
        </p:scale>
        <p:origin x="374" y="3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comments/modernComment_100_49B18EC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C088AA0-2DE3-40B0-A83F-420A0EBB2203}" authorId="{E0ABD11E-B75A-2A04-D14D-FAB22FD37082}" created="2026-05-29T12:01:04.60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36373187" sldId="256"/>
      <ac:picMk id="32" creationId="{3C88DAA3-B4FD-C346-A8FD-8078A0AD6BB8}"/>
    </ac:deMkLst>
    <p188:txBody>
      <a:bodyPr/>
      <a:lstStyle/>
      <a:p>
        <a:r>
          <a:rPr lang="en-US"/>
          <a:t>Can you separate the titles for the bottom graphs more from the top? I had trouble finding them at first.</a:t>
        </a:r>
      </a:p>
    </p188:txBody>
  </p188:cm>
  <p188:cm id="{BE98FE91-5B7C-4FA8-AB62-B8BE58745151}" authorId="{E0ABD11E-B75A-2A04-D14D-FAB22FD37082}" created="2026-05-29T12:04:39.69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36373187" sldId="256"/>
      <ac:spMk id="18" creationId="{778F6347-0F1E-162D-A998-E08CF39F9FA6}"/>
    </ac:deMkLst>
    <p188:txBody>
      <a:bodyPr/>
      <a:lstStyle/>
      <a:p>
        <a:r>
          <a:rPr lang="en-US"/>
          <a:t>I would try to make these more concise and bigger for “passers-by”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414C2-BB78-504E-8FDA-3159897FE63E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BE79-CC15-DF45-98C5-BF7E8CED1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94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1pPr>
    <a:lvl2pPr marL="1645813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2pPr>
    <a:lvl3pPr marL="3291627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3pPr>
    <a:lvl4pPr marL="4937446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4pPr>
    <a:lvl5pPr marL="6583260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5pPr>
    <a:lvl6pPr marL="8229073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6pPr>
    <a:lvl7pPr marL="9874887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7pPr>
    <a:lvl8pPr marL="11520700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8pPr>
    <a:lvl9pPr marL="13166520" algn="l" defTabSz="3291627" rtl="0" eaLnBrk="1" latinLnBrk="0" hangingPunct="1">
      <a:defRPr sz="431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32916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BE79-CC15-DF45-98C5-BF7E8CED19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6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0" y="3741210"/>
            <a:ext cx="30480000" cy="7958667"/>
          </a:xfrm>
        </p:spPr>
        <p:txBody>
          <a:bodyPr anchor="b"/>
          <a:lstStyle>
            <a:lvl1pPr algn="ctr">
              <a:defRPr sz="20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0" y="12006793"/>
            <a:ext cx="30480000" cy="5519207"/>
          </a:xfrm>
        </p:spPr>
        <p:txBody>
          <a:bodyPr/>
          <a:lstStyle>
            <a:lvl1pPr marL="0" indent="0" algn="ctr">
              <a:buNone/>
              <a:defRPr sz="8000"/>
            </a:lvl1pPr>
            <a:lvl2pPr marL="1523985" indent="0" algn="ctr">
              <a:buNone/>
              <a:defRPr sz="6667"/>
            </a:lvl2pPr>
            <a:lvl3pPr marL="3047970" indent="0" algn="ctr">
              <a:buNone/>
              <a:defRPr sz="6000"/>
            </a:lvl3pPr>
            <a:lvl4pPr marL="4571954" indent="0" algn="ctr">
              <a:buNone/>
              <a:defRPr sz="5333"/>
            </a:lvl4pPr>
            <a:lvl5pPr marL="6095939" indent="0" algn="ctr">
              <a:buNone/>
              <a:defRPr sz="5333"/>
            </a:lvl5pPr>
            <a:lvl6pPr marL="7619924" indent="0" algn="ctr">
              <a:buNone/>
              <a:defRPr sz="5333"/>
            </a:lvl6pPr>
            <a:lvl7pPr marL="9143909" indent="0" algn="ctr">
              <a:buNone/>
              <a:defRPr sz="5333"/>
            </a:lvl7pPr>
            <a:lvl8pPr marL="10667893" indent="0" algn="ctr">
              <a:buNone/>
              <a:defRPr sz="5333"/>
            </a:lvl8pPr>
            <a:lvl9pPr marL="12191878" indent="0" algn="ctr">
              <a:buNone/>
              <a:defRPr sz="5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90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1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083000" y="1217083"/>
            <a:ext cx="8763000" cy="193727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94000" y="1217083"/>
            <a:ext cx="25781000" cy="19372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57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0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2833" y="5699128"/>
            <a:ext cx="35052000" cy="9509123"/>
          </a:xfrm>
        </p:spPr>
        <p:txBody>
          <a:bodyPr anchor="b"/>
          <a:lstStyle>
            <a:lvl1pPr>
              <a:defRPr sz="20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2833" y="15298212"/>
            <a:ext cx="35052000" cy="5000623"/>
          </a:xfrm>
        </p:spPr>
        <p:txBody>
          <a:bodyPr/>
          <a:lstStyle>
            <a:lvl1pPr marL="0" indent="0">
              <a:buNone/>
              <a:defRPr sz="8000">
                <a:solidFill>
                  <a:schemeClr val="tx1">
                    <a:tint val="82000"/>
                  </a:schemeClr>
                </a:solidFill>
              </a:defRPr>
            </a:lvl1pPr>
            <a:lvl2pPr marL="1523985" indent="0">
              <a:buNone/>
              <a:defRPr sz="6667">
                <a:solidFill>
                  <a:schemeClr val="tx1">
                    <a:tint val="82000"/>
                  </a:schemeClr>
                </a:solidFill>
              </a:defRPr>
            </a:lvl2pPr>
            <a:lvl3pPr marL="3047970" indent="0">
              <a:buNone/>
              <a:defRPr sz="6000">
                <a:solidFill>
                  <a:schemeClr val="tx1">
                    <a:tint val="82000"/>
                  </a:schemeClr>
                </a:solidFill>
              </a:defRPr>
            </a:lvl3pPr>
            <a:lvl4pPr marL="4571954" indent="0">
              <a:buNone/>
              <a:defRPr sz="5333">
                <a:solidFill>
                  <a:schemeClr val="tx1">
                    <a:tint val="82000"/>
                  </a:schemeClr>
                </a:solidFill>
              </a:defRPr>
            </a:lvl4pPr>
            <a:lvl5pPr marL="6095939" indent="0">
              <a:buNone/>
              <a:defRPr sz="5333">
                <a:solidFill>
                  <a:schemeClr val="tx1">
                    <a:tint val="82000"/>
                  </a:schemeClr>
                </a:solidFill>
              </a:defRPr>
            </a:lvl5pPr>
            <a:lvl6pPr marL="7619924" indent="0">
              <a:buNone/>
              <a:defRPr sz="5333">
                <a:solidFill>
                  <a:schemeClr val="tx1">
                    <a:tint val="82000"/>
                  </a:schemeClr>
                </a:solidFill>
              </a:defRPr>
            </a:lvl6pPr>
            <a:lvl7pPr marL="9143909" indent="0">
              <a:buNone/>
              <a:defRPr sz="5333">
                <a:solidFill>
                  <a:schemeClr val="tx1">
                    <a:tint val="82000"/>
                  </a:schemeClr>
                </a:solidFill>
              </a:defRPr>
            </a:lvl7pPr>
            <a:lvl8pPr marL="10667893" indent="0">
              <a:buNone/>
              <a:defRPr sz="5333">
                <a:solidFill>
                  <a:schemeClr val="tx1">
                    <a:tint val="82000"/>
                  </a:schemeClr>
                </a:solidFill>
              </a:defRPr>
            </a:lvl8pPr>
            <a:lvl9pPr marL="12191878" indent="0">
              <a:buNone/>
              <a:defRPr sz="53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1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94000" y="6085417"/>
            <a:ext cx="17272000" cy="14504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74000" y="6085417"/>
            <a:ext cx="17272000" cy="14504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4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9293" y="1217085"/>
            <a:ext cx="35052000" cy="44185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99295" y="5603877"/>
            <a:ext cx="17192623" cy="2746373"/>
          </a:xfrm>
        </p:spPr>
        <p:txBody>
          <a:bodyPr anchor="b"/>
          <a:lstStyle>
            <a:lvl1pPr marL="0" indent="0">
              <a:buNone/>
              <a:defRPr sz="8000" b="1"/>
            </a:lvl1pPr>
            <a:lvl2pPr marL="1523985" indent="0">
              <a:buNone/>
              <a:defRPr sz="6667" b="1"/>
            </a:lvl2pPr>
            <a:lvl3pPr marL="3047970" indent="0">
              <a:buNone/>
              <a:defRPr sz="6000" b="1"/>
            </a:lvl3pPr>
            <a:lvl4pPr marL="4571954" indent="0">
              <a:buNone/>
              <a:defRPr sz="5333" b="1"/>
            </a:lvl4pPr>
            <a:lvl5pPr marL="6095939" indent="0">
              <a:buNone/>
              <a:defRPr sz="5333" b="1"/>
            </a:lvl5pPr>
            <a:lvl6pPr marL="7619924" indent="0">
              <a:buNone/>
              <a:defRPr sz="5333" b="1"/>
            </a:lvl6pPr>
            <a:lvl7pPr marL="9143909" indent="0">
              <a:buNone/>
              <a:defRPr sz="5333" b="1"/>
            </a:lvl7pPr>
            <a:lvl8pPr marL="10667893" indent="0">
              <a:buNone/>
              <a:defRPr sz="5333" b="1"/>
            </a:lvl8pPr>
            <a:lvl9pPr marL="12191878" indent="0">
              <a:buNone/>
              <a:defRPr sz="5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99295" y="8350250"/>
            <a:ext cx="17192623" cy="1228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574000" y="5603877"/>
            <a:ext cx="17277293" cy="2746373"/>
          </a:xfrm>
        </p:spPr>
        <p:txBody>
          <a:bodyPr anchor="b"/>
          <a:lstStyle>
            <a:lvl1pPr marL="0" indent="0">
              <a:buNone/>
              <a:defRPr sz="8000" b="1"/>
            </a:lvl1pPr>
            <a:lvl2pPr marL="1523985" indent="0">
              <a:buNone/>
              <a:defRPr sz="6667" b="1"/>
            </a:lvl2pPr>
            <a:lvl3pPr marL="3047970" indent="0">
              <a:buNone/>
              <a:defRPr sz="6000" b="1"/>
            </a:lvl3pPr>
            <a:lvl4pPr marL="4571954" indent="0">
              <a:buNone/>
              <a:defRPr sz="5333" b="1"/>
            </a:lvl4pPr>
            <a:lvl5pPr marL="6095939" indent="0">
              <a:buNone/>
              <a:defRPr sz="5333" b="1"/>
            </a:lvl5pPr>
            <a:lvl6pPr marL="7619924" indent="0">
              <a:buNone/>
              <a:defRPr sz="5333" b="1"/>
            </a:lvl6pPr>
            <a:lvl7pPr marL="9143909" indent="0">
              <a:buNone/>
              <a:defRPr sz="5333" b="1"/>
            </a:lvl7pPr>
            <a:lvl8pPr marL="10667893" indent="0">
              <a:buNone/>
              <a:defRPr sz="5333" b="1"/>
            </a:lvl8pPr>
            <a:lvl9pPr marL="12191878" indent="0">
              <a:buNone/>
              <a:defRPr sz="5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574000" y="8350250"/>
            <a:ext cx="17277293" cy="1228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08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5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9295" y="1524000"/>
            <a:ext cx="13107457" cy="5334000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77293" y="3291418"/>
            <a:ext cx="20574000" cy="16245417"/>
          </a:xfrm>
        </p:spPr>
        <p:txBody>
          <a:bodyPr/>
          <a:lstStyle>
            <a:lvl1pPr>
              <a:defRPr sz="10667"/>
            </a:lvl1pPr>
            <a:lvl2pPr>
              <a:defRPr sz="9333"/>
            </a:lvl2pPr>
            <a:lvl3pPr>
              <a:defRPr sz="8000"/>
            </a:lvl3pPr>
            <a:lvl4pPr>
              <a:defRPr sz="6667"/>
            </a:lvl4pPr>
            <a:lvl5pPr>
              <a:defRPr sz="6667"/>
            </a:lvl5pPr>
            <a:lvl6pPr>
              <a:defRPr sz="6667"/>
            </a:lvl6pPr>
            <a:lvl7pPr>
              <a:defRPr sz="6667"/>
            </a:lvl7pPr>
            <a:lvl8pPr>
              <a:defRPr sz="6667"/>
            </a:lvl8pPr>
            <a:lvl9pPr>
              <a:defRPr sz="6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99295" y="6858000"/>
            <a:ext cx="13107457" cy="12705293"/>
          </a:xfrm>
        </p:spPr>
        <p:txBody>
          <a:bodyPr/>
          <a:lstStyle>
            <a:lvl1pPr marL="0" indent="0">
              <a:buNone/>
              <a:defRPr sz="5333"/>
            </a:lvl1pPr>
            <a:lvl2pPr marL="1523985" indent="0">
              <a:buNone/>
              <a:defRPr sz="4667"/>
            </a:lvl2pPr>
            <a:lvl3pPr marL="3047970" indent="0">
              <a:buNone/>
              <a:defRPr sz="4000"/>
            </a:lvl3pPr>
            <a:lvl4pPr marL="4571954" indent="0">
              <a:buNone/>
              <a:defRPr sz="3333"/>
            </a:lvl4pPr>
            <a:lvl5pPr marL="6095939" indent="0">
              <a:buNone/>
              <a:defRPr sz="3333"/>
            </a:lvl5pPr>
            <a:lvl6pPr marL="7619924" indent="0">
              <a:buNone/>
              <a:defRPr sz="3333"/>
            </a:lvl6pPr>
            <a:lvl7pPr marL="9143909" indent="0">
              <a:buNone/>
              <a:defRPr sz="3333"/>
            </a:lvl7pPr>
            <a:lvl8pPr marL="10667893" indent="0">
              <a:buNone/>
              <a:defRPr sz="3333"/>
            </a:lvl8pPr>
            <a:lvl9pPr marL="12191878" indent="0">
              <a:buNone/>
              <a:defRPr sz="3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7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9295" y="1524000"/>
            <a:ext cx="13107457" cy="5334000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277293" y="3291418"/>
            <a:ext cx="20574000" cy="16245417"/>
          </a:xfrm>
        </p:spPr>
        <p:txBody>
          <a:bodyPr anchor="t"/>
          <a:lstStyle>
            <a:lvl1pPr marL="0" indent="0">
              <a:buNone/>
              <a:defRPr sz="10667"/>
            </a:lvl1pPr>
            <a:lvl2pPr marL="1523985" indent="0">
              <a:buNone/>
              <a:defRPr sz="9333"/>
            </a:lvl2pPr>
            <a:lvl3pPr marL="3047970" indent="0">
              <a:buNone/>
              <a:defRPr sz="8000"/>
            </a:lvl3pPr>
            <a:lvl4pPr marL="4571954" indent="0">
              <a:buNone/>
              <a:defRPr sz="6667"/>
            </a:lvl4pPr>
            <a:lvl5pPr marL="6095939" indent="0">
              <a:buNone/>
              <a:defRPr sz="6667"/>
            </a:lvl5pPr>
            <a:lvl6pPr marL="7619924" indent="0">
              <a:buNone/>
              <a:defRPr sz="6667"/>
            </a:lvl6pPr>
            <a:lvl7pPr marL="9143909" indent="0">
              <a:buNone/>
              <a:defRPr sz="6667"/>
            </a:lvl7pPr>
            <a:lvl8pPr marL="10667893" indent="0">
              <a:buNone/>
              <a:defRPr sz="6667"/>
            </a:lvl8pPr>
            <a:lvl9pPr marL="12191878" indent="0">
              <a:buNone/>
              <a:defRPr sz="6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99295" y="6858000"/>
            <a:ext cx="13107457" cy="12705293"/>
          </a:xfrm>
        </p:spPr>
        <p:txBody>
          <a:bodyPr/>
          <a:lstStyle>
            <a:lvl1pPr marL="0" indent="0">
              <a:buNone/>
              <a:defRPr sz="5333"/>
            </a:lvl1pPr>
            <a:lvl2pPr marL="1523985" indent="0">
              <a:buNone/>
              <a:defRPr sz="4667"/>
            </a:lvl2pPr>
            <a:lvl3pPr marL="3047970" indent="0">
              <a:buNone/>
              <a:defRPr sz="4000"/>
            </a:lvl3pPr>
            <a:lvl4pPr marL="4571954" indent="0">
              <a:buNone/>
              <a:defRPr sz="3333"/>
            </a:lvl4pPr>
            <a:lvl5pPr marL="6095939" indent="0">
              <a:buNone/>
              <a:defRPr sz="3333"/>
            </a:lvl5pPr>
            <a:lvl6pPr marL="7619924" indent="0">
              <a:buNone/>
              <a:defRPr sz="3333"/>
            </a:lvl6pPr>
            <a:lvl7pPr marL="9143909" indent="0">
              <a:buNone/>
              <a:defRPr sz="3333"/>
            </a:lvl7pPr>
            <a:lvl8pPr marL="10667893" indent="0">
              <a:buNone/>
              <a:defRPr sz="3333"/>
            </a:lvl8pPr>
            <a:lvl9pPr marL="12191878" indent="0">
              <a:buNone/>
              <a:defRPr sz="3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9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94000" y="1217085"/>
            <a:ext cx="35052000" cy="4418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94000" y="6085417"/>
            <a:ext cx="35052000" cy="1450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94000" y="21187835"/>
            <a:ext cx="914400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294623-0BEC-8E42-8470-57E96132D0CC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62000" y="21187835"/>
            <a:ext cx="1371600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702000" y="21187835"/>
            <a:ext cx="914400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6B9A45-2BF9-3C4E-B8E7-CC3F7C3A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2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047970" rtl="0" eaLnBrk="1" latinLnBrk="0" hangingPunct="1">
        <a:lnSpc>
          <a:spcPct val="90000"/>
        </a:lnSpc>
        <a:spcBef>
          <a:spcPct val="0"/>
        </a:spcBef>
        <a:buNone/>
        <a:defRPr sz="14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992" indent="-761992" algn="l" defTabSz="3047970" rtl="0" eaLnBrk="1" latinLnBrk="0" hangingPunct="1">
        <a:lnSpc>
          <a:spcPct val="90000"/>
        </a:lnSpc>
        <a:spcBef>
          <a:spcPts val="3333"/>
        </a:spcBef>
        <a:buFont typeface="Arial" panose="020B0604020202020204" pitchFamily="34" charset="0"/>
        <a:buChar char="•"/>
        <a:defRPr sz="9333" kern="1200">
          <a:solidFill>
            <a:schemeClr val="tx1"/>
          </a:solidFill>
          <a:latin typeface="+mn-lt"/>
          <a:ea typeface="+mn-ea"/>
          <a:cs typeface="+mn-cs"/>
        </a:defRPr>
      </a:lvl1pPr>
      <a:lvl2pPr marL="2285977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3809962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667" kern="1200">
          <a:solidFill>
            <a:schemeClr val="tx1"/>
          </a:solidFill>
          <a:latin typeface="+mn-lt"/>
          <a:ea typeface="+mn-ea"/>
          <a:cs typeface="+mn-cs"/>
        </a:defRPr>
      </a:lvl3pPr>
      <a:lvl4pPr marL="5333947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857931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5pPr>
      <a:lvl6pPr marL="8381916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6pPr>
      <a:lvl7pPr marL="9905901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7pPr>
      <a:lvl8pPr marL="11429886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8pPr>
      <a:lvl9pPr marL="12953870" indent="-761992" algn="l" defTabSz="3047970" rtl="0" eaLnBrk="1" latinLnBrk="0" hangingPunct="1">
        <a:lnSpc>
          <a:spcPct val="90000"/>
        </a:lnSpc>
        <a:spcBef>
          <a:spcPts val="1667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523985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2pPr>
      <a:lvl3pPr marL="3047970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954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095939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5pPr>
      <a:lvl6pPr marL="7619924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6pPr>
      <a:lvl7pPr marL="9143909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7pPr>
      <a:lvl8pPr marL="10667893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8pPr>
      <a:lvl9pPr marL="12191878" algn="l" defTabSz="3047970" rtl="0" eaLnBrk="1" latinLnBrk="0" hangingPunct="1">
        <a:defRPr sz="6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18/10/relationships/comments" Target="../comments/modernComment_100_49B18EC3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9085BE4A-ECDB-30AB-77C2-353B277CE1C5}"/>
              </a:ext>
            </a:extLst>
          </p:cNvPr>
          <p:cNvSpPr/>
          <p:nvPr/>
        </p:nvSpPr>
        <p:spPr>
          <a:xfrm>
            <a:off x="0" y="-1"/>
            <a:ext cx="40640000" cy="3889399"/>
          </a:xfrm>
          <a:prstGeom prst="rect">
            <a:avLst/>
          </a:prstGeom>
          <a:solidFill>
            <a:srgbClr val="3927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96" dirty="0">
              <a:solidFill>
                <a:srgbClr val="1C1F6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A2B238-ABB7-4386-5469-C66A11697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0152" y="4912678"/>
            <a:ext cx="11181237" cy="96677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220819-A8C7-C5B4-D059-41CBA69B2805}"/>
              </a:ext>
            </a:extLst>
          </p:cNvPr>
          <p:cNvSpPr txBox="1"/>
          <p:nvPr/>
        </p:nvSpPr>
        <p:spPr>
          <a:xfrm>
            <a:off x="0" y="1958360"/>
            <a:ext cx="40640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Kalie L. Tommerdahl</a:t>
            </a:r>
            <a:r>
              <a:rPr lang="en-US" sz="2400" b="1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1,4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Ye Ji Choi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1,*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Sungho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Park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2,*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Shivani Ramesh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Jennifer Romanowicz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Laura Pyle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1,4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Jairo Pinzon-Cortes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Daniël van Raalte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Nisha Bansal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Ian H. de Boer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Megan Kelsey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Lori Laffel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8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Michal Schäfer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Benjamin Frank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Karin Bornfeldt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Jenny Kanter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Michael Granda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Benthe Ariens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Erin Englund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David Cherney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Alexander Kula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10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Janet Snell-Bergeon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11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Daniel Casillas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Alyssa Caldwell-McGee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Frederik Persson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12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Carissa Birznieks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Amy Rydin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Tyler Dobbs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Lorna Browne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Kristen Nadeau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Alex J. Barker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2,**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Petter Bjornstad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1,4,**</a:t>
            </a:r>
            <a:endParaRPr lang="en-US" baseline="30000" dirty="0">
              <a:solidFill>
                <a:schemeClr val="bg1"/>
              </a:solidFill>
              <a:latin typeface="Arial" panose="020B0604020202020204" pitchFamily="34" charset="0"/>
              <a:ea typeface="Batang" panose="02030600000101010101" pitchFamily="18" charset="-127"/>
            </a:endParaRPr>
          </a:p>
          <a:p>
            <a:pPr algn="ctr"/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Division of Metabolism, Endocrinology, and Diabetes, Department of Medicine, University of Washington School of Medicine, Seattle, WA, USA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</a:rPr>
              <a:t>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Department of Radiology, University of Colorado School of Medicine, Aurora, CO, USA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</a:rPr>
              <a:t>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Department of Pediatrics, Section of Cardiology, University of Colorado School of Medicine, Aurora, CO, USA,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Center for Clinical and Translational Research, Seattle Children’s, Seattle, WA, USA,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Diabetes Center, Department of Internal Medicine, Amsterdam University Medical Centers, Amsterdam, The Netherlands,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Division of Nephrology, Department of Medicine, Kidney Research Institute, University of Washington School of Medicine, Seattle, WA, USA,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Department of Pediatrics, Section of Endocrinology, University of Colorado School of Medicine, Aurora, CO, USA,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8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Pediatric, Adolescent and Young Adult Section, Joslin Diabetes Center, Department of Pediatrics, Harvard Medical School, Boston, MA, USA,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Division of Nephrology, Department of Medicine, University of Toronto, Toronto, ON, Canada,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10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Division of Nephrology, Department of Pediatrics, Ann &amp; Robert H. Lurie Children’s Hospital of Chicago, Northwestern University Feinberg School of Medicine, Chicago, IL, USA,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11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Barbara Davis Center for Diabetes, University of Colorado School of Medicine, Aurora, CO, USA, 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12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Steno Diabetes Center Copenhagen, Herlev, Denmark, * Co-first authors, ** Co-senior authors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Batang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DB70FA-1165-2EB1-A6E9-0179C8A83564}"/>
              </a:ext>
            </a:extLst>
          </p:cNvPr>
          <p:cNvSpPr txBox="1"/>
          <p:nvPr/>
        </p:nvSpPr>
        <p:spPr>
          <a:xfrm>
            <a:off x="0" y="129120"/>
            <a:ext cx="40640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Obesity Drives Cardiac Hypertrophy while Diabetic Kidney Disease Links to 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</a:rPr>
              <a:t>Diastolic Dysfunction and Vascular Stiffness in Young Adults with Type 2 Diabetes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9ED745-8F5A-F67D-F52B-E0769FBAE0F7}"/>
              </a:ext>
            </a:extLst>
          </p:cNvPr>
          <p:cNvSpPr txBox="1"/>
          <p:nvPr/>
        </p:nvSpPr>
        <p:spPr>
          <a:xfrm>
            <a:off x="87076" y="3908117"/>
            <a:ext cx="3615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BACKGROUND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B62DEA-5DB8-530C-8684-FED616F1D15C}"/>
              </a:ext>
            </a:extLst>
          </p:cNvPr>
          <p:cNvSpPr txBox="1"/>
          <p:nvPr/>
        </p:nvSpPr>
        <p:spPr>
          <a:xfrm>
            <a:off x="87076" y="9482272"/>
            <a:ext cx="25795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METHODS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8F6347-0F1E-162D-A998-E08CF39F9FA6}"/>
              </a:ext>
            </a:extLst>
          </p:cNvPr>
          <p:cNvSpPr txBox="1"/>
          <p:nvPr/>
        </p:nvSpPr>
        <p:spPr>
          <a:xfrm>
            <a:off x="10436195" y="18852766"/>
            <a:ext cx="3470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CONCLUSION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1253FC-A18B-30A8-92FF-C8E1F2143476}"/>
              </a:ext>
            </a:extLst>
          </p:cNvPr>
          <p:cNvSpPr txBox="1"/>
          <p:nvPr/>
        </p:nvSpPr>
        <p:spPr>
          <a:xfrm>
            <a:off x="87077" y="4492824"/>
            <a:ext cx="105704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Young-onset type 2 diabetes (YO-T2D) </a:t>
            </a:r>
            <a:r>
              <a:rPr lang="en-US" sz="3600" dirty="0">
                <a:solidFill>
                  <a:srgbClr val="FF0000"/>
                </a:solidFill>
              </a:rPr>
              <a:t>has </a:t>
            </a:r>
            <a:r>
              <a:rPr lang="en-US" sz="3600" dirty="0"/>
              <a:t>an aggressive phenotype associated with obesity, kidney disease, and premature heart failure.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However, the specific contributions of adiposity and kidney dysfunction to developing early cardiac remodeling remain unclear.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We used multiparametric cardiac MRI (CMR) to investigate drivers of change in cardiac structure, function, and tissue remodeling.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F56019-280D-7BA1-A631-1B29913BDE2E}"/>
              </a:ext>
            </a:extLst>
          </p:cNvPr>
          <p:cNvSpPr txBox="1"/>
          <p:nvPr/>
        </p:nvSpPr>
        <p:spPr>
          <a:xfrm>
            <a:off x="87076" y="10077860"/>
            <a:ext cx="1034911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Young adults with YO-T2D, obesity (OC), and normal weight controls (NWC) in </a:t>
            </a:r>
            <a:r>
              <a:rPr lang="en-US" sz="3600" dirty="0">
                <a:solidFill>
                  <a:srgbClr val="FF0000"/>
                </a:solidFill>
              </a:rPr>
              <a:t>the</a:t>
            </a:r>
            <a:r>
              <a:rPr lang="en-US" sz="3600" dirty="0"/>
              <a:t> SWEETHEART, ULTRA, and IMPROVE-T2D </a:t>
            </a:r>
            <a:r>
              <a:rPr lang="en-US" sz="3600" dirty="0">
                <a:solidFill>
                  <a:srgbClr val="FF0000"/>
                </a:solidFill>
              </a:rPr>
              <a:t>studies</a:t>
            </a:r>
            <a:r>
              <a:rPr lang="en-US" sz="3600" dirty="0"/>
              <a:t> were recruited for CMR w/ a Phillips 3T scanner.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Kidney function was assessed by: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Urinary albumin-to-creatinine ratio (UACR) from an early </a:t>
            </a:r>
            <a:r>
              <a:rPr lang="en-US" sz="3600" dirty="0">
                <a:solidFill>
                  <a:srgbClr val="FF0000"/>
                </a:solidFill>
              </a:rPr>
              <a:t>AM</a:t>
            </a:r>
            <a:r>
              <a:rPr lang="en-US" sz="3600" dirty="0"/>
              <a:t> void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Estimated glomerular filtration rate (eGFR, CKD-EPI creatinine and cystatin 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Measured GFR (</a:t>
            </a:r>
            <a:r>
              <a:rPr lang="en-US" sz="3600" dirty="0" err="1"/>
              <a:t>iohexol</a:t>
            </a:r>
            <a:r>
              <a:rPr lang="en-US" sz="3600" dirty="0"/>
              <a:t> clearance)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Pairwise Wilcoxon rank sum tests and Spearman correlations compare</a:t>
            </a:r>
            <a:r>
              <a:rPr lang="en-US" sz="3600" dirty="0">
                <a:solidFill>
                  <a:srgbClr val="FF0000"/>
                </a:solidFill>
              </a:rPr>
              <a:t>d</a:t>
            </a:r>
            <a:r>
              <a:rPr lang="en-US" sz="3600" dirty="0"/>
              <a:t> CMR measures and assess</a:t>
            </a:r>
            <a:r>
              <a:rPr lang="en-US" sz="3600" dirty="0">
                <a:solidFill>
                  <a:srgbClr val="FF0000"/>
                </a:solidFill>
              </a:rPr>
              <a:t>ed</a:t>
            </a:r>
            <a:r>
              <a:rPr lang="en-US" sz="3600" dirty="0"/>
              <a:t> associations with kidney function.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A64364-03F4-15C9-81FA-8BDE5ADD34F4}"/>
              </a:ext>
            </a:extLst>
          </p:cNvPr>
          <p:cNvSpPr txBox="1"/>
          <p:nvPr/>
        </p:nvSpPr>
        <p:spPr>
          <a:xfrm>
            <a:off x="31650626" y="14442951"/>
            <a:ext cx="86697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en-US" sz="3600" dirty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n those w/ </a:t>
            </a:r>
            <a:r>
              <a:rPr lang="en-US" sz="3600" dirty="0">
                <a:solidFill>
                  <a:prstClr val="black"/>
                </a:solidFill>
              </a:rPr>
              <a:t>T2D and OC, those </a:t>
            </a:r>
            <a:r>
              <a:rPr lang="en-US" sz="3600" dirty="0">
                <a:solidFill>
                  <a:srgbClr val="FF0000"/>
                </a:solidFill>
              </a:rPr>
              <a:t>w/ </a:t>
            </a:r>
            <a:r>
              <a:rPr lang="en-US" sz="3600" dirty="0">
                <a:solidFill>
                  <a:prstClr val="black"/>
                </a:solidFill>
              </a:rPr>
              <a:t>severe albuminuria (UACR ≥ 300mg/g; N=7) had significantly lower E/A ratio (diastolic dysfunction) and higher LV thickness than those </a:t>
            </a:r>
            <a:r>
              <a:rPr lang="en-US" sz="3600" dirty="0">
                <a:solidFill>
                  <a:srgbClr val="FF0000"/>
                </a:solidFill>
              </a:rPr>
              <a:t>w/ </a:t>
            </a:r>
            <a:r>
              <a:rPr lang="en-US" sz="3600" dirty="0">
                <a:solidFill>
                  <a:prstClr val="black"/>
                </a:solidFill>
              </a:rPr>
              <a:t>UACR &lt;300 mg/g (N=47; </a:t>
            </a:r>
            <a:r>
              <a:rPr lang="en-US" sz="3600" b="1" dirty="0">
                <a:solidFill>
                  <a:prstClr val="black"/>
                </a:solidFill>
              </a:rPr>
              <a:t>Fig. 3</a:t>
            </a:r>
            <a:r>
              <a:rPr lang="en-US" sz="3600" dirty="0">
                <a:solidFill>
                  <a:prstClr val="black"/>
                </a:solidFill>
              </a:rPr>
              <a:t>).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4AE9F2-D241-2F35-9205-A593F3699634}"/>
              </a:ext>
            </a:extLst>
          </p:cNvPr>
          <p:cNvSpPr txBox="1"/>
          <p:nvPr/>
        </p:nvSpPr>
        <p:spPr>
          <a:xfrm>
            <a:off x="10436195" y="19602388"/>
            <a:ext cx="289654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Early cardiovascular remodeling in YO-T2D indicates adverse cardiac changes are detectable well before clinical heart failure.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BMI and</a:t>
            </a:r>
            <a:r>
              <a:rPr lang="en-US" sz="3600" dirty="0">
                <a:solidFill>
                  <a:srgbClr val="FF0000"/>
                </a:solidFill>
              </a:rPr>
              <a:t> A1c </a:t>
            </a:r>
            <a:r>
              <a:rPr lang="en-US" sz="3600" dirty="0"/>
              <a:t>were the strongest correlates of LV thickness and mass, implicating obesity- and hyperglycemia-mediated concentric remodeling.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Lower eGFR tracked with higher aortic PWV (stiffening); higher UACR tracked with reduced RV volume.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UACR ≥ 300 mg/g </a:t>
            </a:r>
            <a:r>
              <a:rPr lang="en-US" sz="3600" dirty="0">
                <a:solidFill>
                  <a:srgbClr val="FF0000"/>
                </a:solidFill>
              </a:rPr>
              <a:t>correlated w/</a:t>
            </a:r>
            <a:r>
              <a:rPr lang="en-US" sz="3600" dirty="0"/>
              <a:t> greater LV thickness and lower E/A ratio, signaling a transition toward clinically meaningful diastolic dysfunction.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C88DAA3-B4FD-C346-A8FD-8078A0AD6B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4554" y="4445961"/>
            <a:ext cx="10098030" cy="1034308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E1A0ADF-FEAD-0F78-6F1E-BCC44CE522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69200" y="5675116"/>
            <a:ext cx="5816600" cy="432931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EFBB745-5F11-BDF9-E58C-516CADB2987F}"/>
              </a:ext>
            </a:extLst>
          </p:cNvPr>
          <p:cNvSpPr txBox="1"/>
          <p:nvPr/>
        </p:nvSpPr>
        <p:spPr>
          <a:xfrm>
            <a:off x="87076" y="18545829"/>
            <a:ext cx="100980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Among 58 participants (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44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YO-T2D,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OC,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NWC; 48% female; mean age 21±6, 25±9, and 18±1 years, respectively), YO-T2D had higher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A1c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(7.2±2.2 vs. 5.3±0.4 vs. 5.1±0.2%) and BMI (40.7±10.1 vs. 36.5±7.0 vs. 22.8±2.8 kg/m</a:t>
            </a: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), with preserved eGFR (121±35, 120±23, 130±10 mL/min/1.73m</a:t>
            </a: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across groups.</a:t>
            </a:r>
          </a:p>
          <a:p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781BC3C-22C3-99F4-89D7-FB1EDAD0D8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69200" y="10222518"/>
            <a:ext cx="5816599" cy="432931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90C6D72-1EA6-C657-B8D4-239E278BE150}"/>
              </a:ext>
            </a:extLst>
          </p:cNvPr>
          <p:cNvSpPr txBox="1"/>
          <p:nvPr/>
        </p:nvSpPr>
        <p:spPr>
          <a:xfrm>
            <a:off x="10436195" y="15040374"/>
            <a:ext cx="1118123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Participants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w/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YO-T2D </a:t>
            </a:r>
            <a:r>
              <a:rPr lang="en-US" sz="3600" dirty="0">
                <a:solidFill>
                  <a:srgbClr val="FF0000"/>
                </a:solidFill>
                <a:latin typeface="Aptos" panose="02110004020202020204"/>
              </a:rPr>
              <a:t>had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elevated thoracic aortic wall shear stress (WSS) and left ventricular (LV) thickness </a:t>
            </a:r>
            <a:r>
              <a:rPr lang="en-US" sz="3600" dirty="0">
                <a:solidFill>
                  <a:srgbClr val="FF0000"/>
                </a:solidFill>
                <a:latin typeface="Aptos" panose="02110004020202020204"/>
              </a:rPr>
              <a:t>vs.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OC and NWC (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Fig. 1A &amp; B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OC had significantly higher right ventricular (RV) and LV cardiac output </a:t>
            </a:r>
            <a:r>
              <a:rPr lang="en-US" sz="3600" dirty="0">
                <a:solidFill>
                  <a:srgbClr val="FF0000"/>
                </a:solidFill>
                <a:latin typeface="Aptos" panose="02110004020202020204"/>
              </a:rPr>
              <a:t>vs.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NWC. YO-T2D </a:t>
            </a:r>
            <a:r>
              <a:rPr lang="en-US" sz="3600" dirty="0">
                <a:solidFill>
                  <a:prstClr val="black"/>
                </a:solidFill>
                <a:latin typeface="Aptos" panose="02110004020202020204"/>
              </a:rPr>
              <a:t>had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numerically higher pattern (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Fig. 1C &amp; 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6BCB02-30AF-191E-C487-73B6A5187A7F}"/>
              </a:ext>
            </a:extLst>
          </p:cNvPr>
          <p:cNvSpPr txBox="1"/>
          <p:nvPr/>
        </p:nvSpPr>
        <p:spPr>
          <a:xfrm>
            <a:off x="10436195" y="3960689"/>
            <a:ext cx="8661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Fig 1. CMR comparisons between groups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4F3AEC-F59B-AF7D-FC24-9A6BCA4E8426}"/>
              </a:ext>
            </a:extLst>
          </p:cNvPr>
          <p:cNvSpPr txBox="1"/>
          <p:nvPr/>
        </p:nvSpPr>
        <p:spPr>
          <a:xfrm>
            <a:off x="20974380" y="3960689"/>
            <a:ext cx="98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Fig 2. Spearman correlations between CMR and clinical measures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31CA52-062E-CC16-803A-BD21F835C85E}"/>
              </a:ext>
            </a:extLst>
          </p:cNvPr>
          <p:cNvSpPr txBox="1"/>
          <p:nvPr/>
        </p:nvSpPr>
        <p:spPr>
          <a:xfrm>
            <a:off x="32182007" y="4296061"/>
            <a:ext cx="7219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Fig 3. CMR comparisons between </a:t>
            </a:r>
          </a:p>
          <a:p>
            <a:r>
              <a:rPr lang="en-US" sz="3600" b="1" dirty="0"/>
              <a:t>albuminuria groups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89CC56A-F6CB-2F5A-CE68-73CDEAE512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252" y="211526"/>
            <a:ext cx="3303858" cy="168349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AA931E9-374C-1A15-D760-E4D2DB787F22}"/>
              </a:ext>
            </a:extLst>
          </p:cNvPr>
          <p:cNvSpPr txBox="1"/>
          <p:nvPr/>
        </p:nvSpPr>
        <p:spPr>
          <a:xfrm>
            <a:off x="87076" y="17837943"/>
            <a:ext cx="22585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63F6A5-466E-7656-21C2-C81B8AFC59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58492" y="607137"/>
            <a:ext cx="5258256" cy="815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08B40D-1108-72FC-5017-A30D887A4E5E}"/>
              </a:ext>
            </a:extLst>
          </p:cNvPr>
          <p:cNvSpPr txBox="1"/>
          <p:nvPr/>
        </p:nvSpPr>
        <p:spPr>
          <a:xfrm>
            <a:off x="22331925" y="14976473"/>
            <a:ext cx="86697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</a:rPr>
              <a:t>Higher</a:t>
            </a:r>
            <a:r>
              <a:rPr lang="en-US" sz="3600" dirty="0">
                <a:solidFill>
                  <a:srgbClr val="FF0000"/>
                </a:solidFill>
              </a:rPr>
              <a:t> A1c </a:t>
            </a:r>
            <a:r>
              <a:rPr lang="en-US" sz="3600" dirty="0">
                <a:solidFill>
                  <a:prstClr val="black"/>
                </a:solidFill>
              </a:rPr>
              <a:t>and BMI associated with LV myocardial thickness (</a:t>
            </a:r>
            <a:r>
              <a:rPr lang="en-US" sz="3600" b="1" dirty="0">
                <a:solidFill>
                  <a:prstClr val="black"/>
                </a:solidFill>
              </a:rPr>
              <a:t>Fig. 2</a:t>
            </a:r>
            <a:r>
              <a:rPr lang="en-US" sz="3600" dirty="0">
                <a:solidFill>
                  <a:prstClr val="black"/>
                </a:solidFill>
              </a:rPr>
              <a:t>).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</a:rPr>
              <a:t>Lower eGFR associated </a:t>
            </a:r>
            <a:r>
              <a:rPr lang="en-US" sz="3600" dirty="0">
                <a:solidFill>
                  <a:srgbClr val="FF0000"/>
                </a:solidFill>
              </a:rPr>
              <a:t>w/ </a:t>
            </a:r>
            <a:r>
              <a:rPr lang="en-US" sz="3600" dirty="0">
                <a:solidFill>
                  <a:prstClr val="black"/>
                </a:solidFill>
              </a:rPr>
              <a:t>higher aortic pulse wave velocity (PWV; </a:t>
            </a:r>
            <a:r>
              <a:rPr lang="en-US" sz="3600" b="1" dirty="0">
                <a:solidFill>
                  <a:prstClr val="black"/>
                </a:solidFill>
              </a:rPr>
              <a:t>Fig. 2</a:t>
            </a:r>
            <a:r>
              <a:rPr lang="en-US" sz="3600" dirty="0">
                <a:solidFill>
                  <a:prstClr val="black"/>
                </a:solidFill>
              </a:rPr>
              <a:t>).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</a:rPr>
              <a:t>Higher UACR associated </a:t>
            </a:r>
            <a:r>
              <a:rPr lang="en-US" sz="3600" dirty="0">
                <a:solidFill>
                  <a:srgbClr val="FF0000"/>
                </a:solidFill>
              </a:rPr>
              <a:t>w/ </a:t>
            </a:r>
            <a:r>
              <a:rPr lang="en-US" sz="3600" dirty="0">
                <a:solidFill>
                  <a:prstClr val="black"/>
                </a:solidFill>
              </a:rPr>
              <a:t>lower RV end systolic volume (ESV) and end diastolic volume (EDV; </a:t>
            </a:r>
            <a:r>
              <a:rPr lang="en-US" sz="3600" b="1" dirty="0">
                <a:solidFill>
                  <a:prstClr val="black"/>
                </a:solidFill>
              </a:rPr>
              <a:t>Fig. 2</a:t>
            </a:r>
            <a:r>
              <a:rPr lang="en-US" sz="3600" dirty="0">
                <a:solidFill>
                  <a:prstClr val="black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363731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2431</TotalTime>
  <Words>911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 Ji Choi</dc:creator>
  <cp:lastModifiedBy>Nadeau, Kristen J</cp:lastModifiedBy>
  <cp:revision>12</cp:revision>
  <dcterms:created xsi:type="dcterms:W3CDTF">2026-05-18T18:56:55Z</dcterms:created>
  <dcterms:modified xsi:type="dcterms:W3CDTF">2026-06-02T16:40:39Z</dcterms:modified>
</cp:coreProperties>
</file>